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9"/>
  </p:notesMasterIdLst>
  <p:sldIdLst>
    <p:sldId id="256" r:id="rId2"/>
    <p:sldId id="257" r:id="rId3"/>
    <p:sldId id="286" r:id="rId4"/>
    <p:sldId id="258" r:id="rId5"/>
    <p:sldId id="259" r:id="rId6"/>
    <p:sldId id="276" r:id="rId7"/>
    <p:sldId id="288" r:id="rId8"/>
    <p:sldId id="260" r:id="rId9"/>
    <p:sldId id="270" r:id="rId10"/>
    <p:sldId id="271" r:id="rId11"/>
    <p:sldId id="262" r:id="rId12"/>
    <p:sldId id="272" r:id="rId13"/>
    <p:sldId id="277" r:id="rId14"/>
    <p:sldId id="274" r:id="rId15"/>
    <p:sldId id="265" r:id="rId16"/>
    <p:sldId id="266" r:id="rId17"/>
    <p:sldId id="268" r:id="rId1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0" roundtripDataSignature="AMtx7mjOFrX30HVd1VnoidpTPdEttX7f1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94660"/>
  </p:normalViewPr>
  <p:slideViewPr>
    <p:cSldViewPr snapToGrid="0">
      <p:cViewPr varScale="1">
        <p:scale>
          <a:sx n="78" d="100"/>
          <a:sy n="78" d="100"/>
        </p:scale>
        <p:origin x="869"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hdphoto2.wdp>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IN"/>
          </a:p>
        </p:txBody>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Clr>
                <a:schemeClr val="dk1"/>
              </a:buClr>
              <a:buSzPts val="12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3" name="Google Shape;103;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I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a:extLst>
            <a:ext uri="{FF2B5EF4-FFF2-40B4-BE49-F238E27FC236}">
              <a16:creationId xmlns:a16="http://schemas.microsoft.com/office/drawing/2014/main" id="{AF70C646-0370-1598-7B77-FE4BB629BE47}"/>
            </a:ext>
          </a:extLst>
        </p:cNvPr>
        <p:cNvGrpSpPr/>
        <p:nvPr/>
      </p:nvGrpSpPr>
      <p:grpSpPr>
        <a:xfrm>
          <a:off x="0" y="0"/>
          <a:ext cx="0" cy="0"/>
          <a:chOff x="0" y="0"/>
          <a:chExt cx="0" cy="0"/>
        </a:xfrm>
      </p:grpSpPr>
      <p:sp>
        <p:nvSpPr>
          <p:cNvPr id="169" name="Google Shape;169;p7:notes">
            <a:extLst>
              <a:ext uri="{FF2B5EF4-FFF2-40B4-BE49-F238E27FC236}">
                <a16:creationId xmlns:a16="http://schemas.microsoft.com/office/drawing/2014/main" id="{823D9229-D006-01FD-7532-34D5B11535D5}"/>
              </a:ext>
            </a:extLst>
          </p:cNvPr>
          <p:cNvSpPr txBox="1">
            <a:spLocks noGrp="1"/>
          </p:cNvSpPr>
          <p:nvPr>
            <p:ph type="body" idx="1"/>
          </p:nvPr>
        </p:nvSpPr>
        <p:spPr>
          <a:xfrm>
            <a:off x="701848" y="4416426"/>
            <a:ext cx="5608279" cy="418299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400"/>
              <a:buFont typeface="Calibri"/>
              <a:buNone/>
            </a:pPr>
            <a:endParaRPr/>
          </a:p>
        </p:txBody>
      </p:sp>
      <p:sp>
        <p:nvSpPr>
          <p:cNvPr id="170" name="Google Shape;170;p7:notes">
            <a:extLst>
              <a:ext uri="{FF2B5EF4-FFF2-40B4-BE49-F238E27FC236}">
                <a16:creationId xmlns:a16="http://schemas.microsoft.com/office/drawing/2014/main" id="{F9C38CF7-0803-3AF5-E305-0D1801818636}"/>
              </a:ext>
            </a:extLst>
          </p:cNvPr>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IN"/>
          </a:p>
        </p:txBody>
      </p:sp>
    </p:spTree>
    <p:extLst>
      <p:ext uri="{BB962C8B-B14F-4D97-AF65-F5344CB8AC3E}">
        <p14:creationId xmlns:p14="http://schemas.microsoft.com/office/powerpoint/2010/main" val="33293052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a:extLst>
            <a:ext uri="{FF2B5EF4-FFF2-40B4-BE49-F238E27FC236}">
              <a16:creationId xmlns:a16="http://schemas.microsoft.com/office/drawing/2014/main" id="{7CC35308-1A75-DE37-DB8C-66548177D622}"/>
            </a:ext>
          </a:extLst>
        </p:cNvPr>
        <p:cNvGrpSpPr/>
        <p:nvPr/>
      </p:nvGrpSpPr>
      <p:grpSpPr>
        <a:xfrm>
          <a:off x="0" y="0"/>
          <a:ext cx="0" cy="0"/>
          <a:chOff x="0" y="0"/>
          <a:chExt cx="0" cy="0"/>
        </a:xfrm>
      </p:grpSpPr>
      <p:sp>
        <p:nvSpPr>
          <p:cNvPr id="180" name="Google Shape;180;p8:notes">
            <a:extLst>
              <a:ext uri="{FF2B5EF4-FFF2-40B4-BE49-F238E27FC236}">
                <a16:creationId xmlns:a16="http://schemas.microsoft.com/office/drawing/2014/main" id="{1ED6C363-B2EA-2A6E-134E-0FE8646F9219}"/>
              </a:ext>
            </a:extLst>
          </p:cNvPr>
          <p:cNvSpPr txBox="1">
            <a:spLocks noGrp="1"/>
          </p:cNvSpPr>
          <p:nvPr>
            <p:ph type="body" idx="1"/>
          </p:nvPr>
        </p:nvSpPr>
        <p:spPr>
          <a:xfrm>
            <a:off x="701848" y="4416426"/>
            <a:ext cx="5608279" cy="418299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400"/>
              <a:buFont typeface="Calibri"/>
              <a:buNone/>
            </a:pPr>
            <a:endParaRPr/>
          </a:p>
        </p:txBody>
      </p:sp>
      <p:sp>
        <p:nvSpPr>
          <p:cNvPr id="181" name="Google Shape;181;p8:notes">
            <a:extLst>
              <a:ext uri="{FF2B5EF4-FFF2-40B4-BE49-F238E27FC236}">
                <a16:creationId xmlns:a16="http://schemas.microsoft.com/office/drawing/2014/main" id="{B3232B32-E5BA-782C-E2B2-45655826E61A}"/>
              </a:ext>
            </a:extLst>
          </p:cNvPr>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IN"/>
          </a:p>
        </p:txBody>
      </p:sp>
    </p:spTree>
    <p:extLst>
      <p:ext uri="{BB962C8B-B14F-4D97-AF65-F5344CB8AC3E}">
        <p14:creationId xmlns:p14="http://schemas.microsoft.com/office/powerpoint/2010/main" val="29677761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a:extLst>
            <a:ext uri="{FF2B5EF4-FFF2-40B4-BE49-F238E27FC236}">
              <a16:creationId xmlns:a16="http://schemas.microsoft.com/office/drawing/2014/main" id="{581F83F0-674C-1B35-FCEA-37AF1B640C3C}"/>
            </a:ext>
          </a:extLst>
        </p:cNvPr>
        <p:cNvGrpSpPr/>
        <p:nvPr/>
      </p:nvGrpSpPr>
      <p:grpSpPr>
        <a:xfrm>
          <a:off x="0" y="0"/>
          <a:ext cx="0" cy="0"/>
          <a:chOff x="0" y="0"/>
          <a:chExt cx="0" cy="0"/>
        </a:xfrm>
      </p:grpSpPr>
      <p:sp>
        <p:nvSpPr>
          <p:cNvPr id="180" name="Google Shape;180;p8:notes">
            <a:extLst>
              <a:ext uri="{FF2B5EF4-FFF2-40B4-BE49-F238E27FC236}">
                <a16:creationId xmlns:a16="http://schemas.microsoft.com/office/drawing/2014/main" id="{9A017471-E246-74AA-121A-B37B7F96706B}"/>
              </a:ext>
            </a:extLst>
          </p:cNvPr>
          <p:cNvSpPr txBox="1">
            <a:spLocks noGrp="1"/>
          </p:cNvSpPr>
          <p:nvPr>
            <p:ph type="body" idx="1"/>
          </p:nvPr>
        </p:nvSpPr>
        <p:spPr>
          <a:xfrm>
            <a:off x="701848" y="4416426"/>
            <a:ext cx="5608279" cy="418299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400"/>
              <a:buFont typeface="Calibri"/>
              <a:buNone/>
            </a:pPr>
            <a:endParaRPr/>
          </a:p>
        </p:txBody>
      </p:sp>
      <p:sp>
        <p:nvSpPr>
          <p:cNvPr id="181" name="Google Shape;181;p8:notes">
            <a:extLst>
              <a:ext uri="{FF2B5EF4-FFF2-40B4-BE49-F238E27FC236}">
                <a16:creationId xmlns:a16="http://schemas.microsoft.com/office/drawing/2014/main" id="{65BE08A5-4964-D2CC-4470-80D3B6D5A845}"/>
              </a:ext>
            </a:extLst>
          </p:cNvPr>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IN"/>
          </a:p>
        </p:txBody>
      </p:sp>
    </p:spTree>
    <p:extLst>
      <p:ext uri="{BB962C8B-B14F-4D97-AF65-F5344CB8AC3E}">
        <p14:creationId xmlns:p14="http://schemas.microsoft.com/office/powerpoint/2010/main" val="21196221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3268443d32f_0_0:notes"/>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IN"/>
          </a:p>
        </p:txBody>
      </p:sp>
      <p:sp>
        <p:nvSpPr>
          <p:cNvPr id="204" name="Google Shape;204;g3268443d32f_0_0:notes"/>
          <p:cNvSpPr txBox="1">
            <a:spLocks noGrp="1"/>
          </p:cNvSpPr>
          <p:nvPr>
            <p:ph type="body" idx="1"/>
          </p:nvPr>
        </p:nvSpPr>
        <p:spPr>
          <a:xfrm>
            <a:off x="701848" y="4416426"/>
            <a:ext cx="5608200" cy="41832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endParaRPr/>
          </a:p>
        </p:txBody>
      </p:sp>
      <p:sp>
        <p:nvSpPr>
          <p:cNvPr id="205" name="Google Shape;205;g3268443d32f_0_0:notes"/>
          <p:cNvSpPr txBox="1">
            <a:spLocks noGrp="1"/>
          </p:cNvSpPr>
          <p:nvPr>
            <p:ph type="sldNum" idx="12"/>
          </p:nvPr>
        </p:nvSpPr>
        <p:spPr>
          <a:xfrm>
            <a:off x="3970135" y="8829675"/>
            <a:ext cx="30387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400"/>
              <a:buFont typeface="Calibri"/>
              <a:buNone/>
            </a:pPr>
            <a:fld id="{00000000-1234-1234-1234-123412341234}" type="slidenum">
              <a:rPr lang="en-US"/>
              <a:t>15</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10:notes"/>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IN"/>
          </a:p>
        </p:txBody>
      </p:sp>
      <p:sp>
        <p:nvSpPr>
          <p:cNvPr id="216" name="Google Shape;216;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400"/>
              <a:buNone/>
            </a:pPr>
            <a:endParaRPr/>
          </a:p>
        </p:txBody>
      </p:sp>
      <p:sp>
        <p:nvSpPr>
          <p:cNvPr id="217" name="Google Shape;217;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chemeClr val="dk1"/>
              </a:buClr>
              <a:buSzPts val="1800"/>
              <a:buFont typeface="Arial"/>
              <a:buNone/>
            </a:pPr>
            <a:fld id="{00000000-1234-1234-1234-123412341234}" type="slidenum">
              <a:rPr lang="en-US"/>
              <a:t>16</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9" name="Google Shape;239;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I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2:notes"/>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IN"/>
          </a:p>
        </p:txBody>
      </p:sp>
      <p:sp>
        <p:nvSpPr>
          <p:cNvPr id="112" name="Google Shape;112;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400"/>
              <a:buNone/>
            </a:pPr>
            <a:endParaRPr/>
          </a:p>
        </p:txBody>
      </p:sp>
      <p:sp>
        <p:nvSpPr>
          <p:cNvPr id="113" name="Google Shape;113;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chemeClr val="dk1"/>
              </a:buClr>
              <a:buSzPts val="1800"/>
              <a:buFont typeface="Arial"/>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3:notes"/>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IN"/>
          </a:p>
        </p:txBody>
      </p:sp>
      <p:sp>
        <p:nvSpPr>
          <p:cNvPr id="124" name="Google Shape;124;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400"/>
              <a:buNone/>
            </a:pPr>
            <a:endParaRPr/>
          </a:p>
        </p:txBody>
      </p:sp>
      <p:sp>
        <p:nvSpPr>
          <p:cNvPr id="125" name="Google Shape;125;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chemeClr val="dk1"/>
              </a:buClr>
              <a:buSzPts val="1800"/>
              <a:buFont typeface="Arial"/>
              <a:buNone/>
            </a:pPr>
            <a:fld id="{00000000-1234-1234-1234-123412341234}" type="slidenum">
              <a:rPr lang="en-US"/>
              <a:t>4</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4:notes"/>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IN"/>
          </a:p>
        </p:txBody>
      </p:sp>
      <p:sp>
        <p:nvSpPr>
          <p:cNvPr id="136" name="Google Shape;136;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400"/>
              <a:buNone/>
            </a:pPr>
            <a:endParaRPr/>
          </a:p>
        </p:txBody>
      </p:sp>
      <p:sp>
        <p:nvSpPr>
          <p:cNvPr id="137" name="Google Shape;137;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chemeClr val="dk1"/>
              </a:buClr>
              <a:buSzPts val="1800"/>
              <a:buFont typeface="Arial"/>
              <a:buNone/>
            </a:pPr>
            <a:fld id="{00000000-1234-1234-1234-123412341234}" type="slidenum">
              <a:rPr lang="en-US"/>
              <a:t>5</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a:extLst>
            <a:ext uri="{FF2B5EF4-FFF2-40B4-BE49-F238E27FC236}">
              <a16:creationId xmlns:a16="http://schemas.microsoft.com/office/drawing/2014/main" id="{4A63F477-48C4-9F6D-23F8-37A20D943C14}"/>
            </a:ext>
          </a:extLst>
        </p:cNvPr>
        <p:cNvGrpSpPr/>
        <p:nvPr/>
      </p:nvGrpSpPr>
      <p:grpSpPr>
        <a:xfrm>
          <a:off x="0" y="0"/>
          <a:ext cx="0" cy="0"/>
          <a:chOff x="0" y="0"/>
          <a:chExt cx="0" cy="0"/>
        </a:xfrm>
      </p:grpSpPr>
      <p:sp>
        <p:nvSpPr>
          <p:cNvPr id="123" name="Google Shape;123;p3:notes">
            <a:extLst>
              <a:ext uri="{FF2B5EF4-FFF2-40B4-BE49-F238E27FC236}">
                <a16:creationId xmlns:a16="http://schemas.microsoft.com/office/drawing/2014/main" id="{7AD696CF-FA78-C67E-A0EF-A660A1EF7E7C}"/>
              </a:ext>
            </a:extLst>
          </p:cNvPr>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IN"/>
          </a:p>
        </p:txBody>
      </p:sp>
      <p:sp>
        <p:nvSpPr>
          <p:cNvPr id="124" name="Google Shape;124;p3:notes">
            <a:extLst>
              <a:ext uri="{FF2B5EF4-FFF2-40B4-BE49-F238E27FC236}">
                <a16:creationId xmlns:a16="http://schemas.microsoft.com/office/drawing/2014/main" id="{F8203352-B3B1-071F-0A27-5B8593186C28}"/>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400"/>
              <a:buNone/>
            </a:pPr>
            <a:endParaRPr sz="1050" b="0" i="0" u="none" strike="noStrike" cap="none" dirty="0">
              <a:solidFill>
                <a:schemeClr val="tx1"/>
              </a:solidFill>
              <a:latin typeface="+mn-lt"/>
              <a:ea typeface="+mn-ea"/>
              <a:cs typeface="+mn-cs"/>
              <a:sym typeface="Arial"/>
            </a:endParaRPr>
          </a:p>
        </p:txBody>
      </p:sp>
      <p:sp>
        <p:nvSpPr>
          <p:cNvPr id="125" name="Google Shape;125;p3:notes">
            <a:extLst>
              <a:ext uri="{FF2B5EF4-FFF2-40B4-BE49-F238E27FC236}">
                <a16:creationId xmlns:a16="http://schemas.microsoft.com/office/drawing/2014/main" id="{7C63C5FF-B904-774E-E49D-67CDC0E5EF40}"/>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chemeClr val="dk1"/>
              </a:buClr>
              <a:buSzPts val="1800"/>
              <a:buFont typeface="Arial"/>
              <a:buNone/>
            </a:pPr>
            <a:fld id="{00000000-1234-1234-1234-123412341234}" type="slidenum">
              <a:rPr lang="en-US"/>
              <a:t>6</a:t>
            </a:fld>
            <a:endParaRPr/>
          </a:p>
        </p:txBody>
      </p:sp>
    </p:spTree>
    <p:extLst>
      <p:ext uri="{BB962C8B-B14F-4D97-AF65-F5344CB8AC3E}">
        <p14:creationId xmlns:p14="http://schemas.microsoft.com/office/powerpoint/2010/main" val="14607693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5:notes"/>
          <p:cNvSpPr txBox="1">
            <a:spLocks noGrp="1"/>
          </p:cNvSpPr>
          <p:nvPr>
            <p:ph type="body" idx="1"/>
          </p:nvPr>
        </p:nvSpPr>
        <p:spPr>
          <a:xfrm>
            <a:off x="701848" y="4416426"/>
            <a:ext cx="5608279" cy="418299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400"/>
              <a:buFont typeface="Calibri"/>
              <a:buNone/>
            </a:pPr>
            <a:endParaRPr/>
          </a:p>
        </p:txBody>
      </p:sp>
      <p:sp>
        <p:nvSpPr>
          <p:cNvPr id="148" name="Google Shape;148;p5:notes"/>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I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a:extLst>
            <a:ext uri="{FF2B5EF4-FFF2-40B4-BE49-F238E27FC236}">
              <a16:creationId xmlns:a16="http://schemas.microsoft.com/office/drawing/2014/main" id="{D3EE0B8C-4F9C-C11B-688B-3D177FDCD27D}"/>
            </a:ext>
          </a:extLst>
        </p:cNvPr>
        <p:cNvGrpSpPr/>
        <p:nvPr/>
      </p:nvGrpSpPr>
      <p:grpSpPr>
        <a:xfrm>
          <a:off x="0" y="0"/>
          <a:ext cx="0" cy="0"/>
          <a:chOff x="0" y="0"/>
          <a:chExt cx="0" cy="0"/>
        </a:xfrm>
      </p:grpSpPr>
      <p:sp>
        <p:nvSpPr>
          <p:cNvPr id="147" name="Google Shape;147;p5:notes">
            <a:extLst>
              <a:ext uri="{FF2B5EF4-FFF2-40B4-BE49-F238E27FC236}">
                <a16:creationId xmlns:a16="http://schemas.microsoft.com/office/drawing/2014/main" id="{86F561C0-15FA-5F29-ECF0-BC4F89621352}"/>
              </a:ext>
            </a:extLst>
          </p:cNvPr>
          <p:cNvSpPr txBox="1">
            <a:spLocks noGrp="1"/>
          </p:cNvSpPr>
          <p:nvPr>
            <p:ph type="body" idx="1"/>
          </p:nvPr>
        </p:nvSpPr>
        <p:spPr>
          <a:xfrm>
            <a:off x="701848" y="4416426"/>
            <a:ext cx="5608279" cy="418299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400"/>
              <a:buFont typeface="Calibri"/>
              <a:buNone/>
            </a:pPr>
            <a:endParaRPr/>
          </a:p>
        </p:txBody>
      </p:sp>
      <p:sp>
        <p:nvSpPr>
          <p:cNvPr id="148" name="Google Shape;148;p5:notes">
            <a:extLst>
              <a:ext uri="{FF2B5EF4-FFF2-40B4-BE49-F238E27FC236}">
                <a16:creationId xmlns:a16="http://schemas.microsoft.com/office/drawing/2014/main" id="{35CEF02A-6F35-C238-DA13-CAD217224132}"/>
              </a:ext>
            </a:extLst>
          </p:cNvPr>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IN"/>
          </a:p>
        </p:txBody>
      </p:sp>
    </p:spTree>
    <p:extLst>
      <p:ext uri="{BB962C8B-B14F-4D97-AF65-F5344CB8AC3E}">
        <p14:creationId xmlns:p14="http://schemas.microsoft.com/office/powerpoint/2010/main" val="38704466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a:extLst>
            <a:ext uri="{FF2B5EF4-FFF2-40B4-BE49-F238E27FC236}">
              <a16:creationId xmlns:a16="http://schemas.microsoft.com/office/drawing/2014/main" id="{362D89FF-EA7D-BE48-2C15-69A6FEDB4081}"/>
            </a:ext>
          </a:extLst>
        </p:cNvPr>
        <p:cNvGrpSpPr/>
        <p:nvPr/>
      </p:nvGrpSpPr>
      <p:grpSpPr>
        <a:xfrm>
          <a:off x="0" y="0"/>
          <a:ext cx="0" cy="0"/>
          <a:chOff x="0" y="0"/>
          <a:chExt cx="0" cy="0"/>
        </a:xfrm>
      </p:grpSpPr>
      <p:sp>
        <p:nvSpPr>
          <p:cNvPr id="158" name="Google Shape;158;p6:notes">
            <a:extLst>
              <a:ext uri="{FF2B5EF4-FFF2-40B4-BE49-F238E27FC236}">
                <a16:creationId xmlns:a16="http://schemas.microsoft.com/office/drawing/2014/main" id="{5D21663D-84DE-03FF-7D35-02E92D8DBA3A}"/>
              </a:ext>
            </a:extLst>
          </p:cNvPr>
          <p:cNvSpPr txBox="1">
            <a:spLocks noGrp="1"/>
          </p:cNvSpPr>
          <p:nvPr>
            <p:ph type="body" idx="1"/>
          </p:nvPr>
        </p:nvSpPr>
        <p:spPr>
          <a:xfrm>
            <a:off x="701848" y="4416426"/>
            <a:ext cx="5608279" cy="418299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400"/>
              <a:buFont typeface="Calibri"/>
              <a:buNone/>
            </a:pPr>
            <a:endParaRPr/>
          </a:p>
        </p:txBody>
      </p:sp>
      <p:sp>
        <p:nvSpPr>
          <p:cNvPr id="159" name="Google Shape;159;p6:notes">
            <a:extLst>
              <a:ext uri="{FF2B5EF4-FFF2-40B4-BE49-F238E27FC236}">
                <a16:creationId xmlns:a16="http://schemas.microsoft.com/office/drawing/2014/main" id="{FFAE80C1-3484-3669-C4A0-0EA9D3B21B06}"/>
              </a:ext>
            </a:extLst>
          </p:cNvPr>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IN"/>
          </a:p>
        </p:txBody>
      </p:sp>
    </p:spTree>
    <p:extLst>
      <p:ext uri="{BB962C8B-B14F-4D97-AF65-F5344CB8AC3E}">
        <p14:creationId xmlns:p14="http://schemas.microsoft.com/office/powerpoint/2010/main" val="42352656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7:notes"/>
          <p:cNvSpPr txBox="1">
            <a:spLocks noGrp="1"/>
          </p:cNvSpPr>
          <p:nvPr>
            <p:ph type="body" idx="1"/>
          </p:nvPr>
        </p:nvSpPr>
        <p:spPr>
          <a:xfrm>
            <a:off x="701848" y="4416426"/>
            <a:ext cx="5608279" cy="4182992"/>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400"/>
              <a:buFont typeface="Calibri"/>
              <a:buNone/>
            </a:pPr>
            <a:endParaRPr/>
          </a:p>
        </p:txBody>
      </p:sp>
      <p:sp>
        <p:nvSpPr>
          <p:cNvPr id="170" name="Google Shape;170;p7:notes"/>
          <p:cNvSpPr>
            <a:spLocks noGrp="1" noRot="1" noChangeAspect="1"/>
          </p:cNvSpPr>
          <p:nvPr>
            <p:ph type="sldImg" idx="2"/>
          </p:nvPr>
        </p:nvSpPr>
        <p:spPr>
          <a:xfrm>
            <a:off x="407988" y="696913"/>
            <a:ext cx="6196012"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txBody>
          <a:bodyPr/>
          <a:lstStyle/>
          <a:p>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18"/>
        <p:cNvGrpSpPr/>
        <p:nvPr/>
      </p:nvGrpSpPr>
      <p:grpSpPr>
        <a:xfrm>
          <a:off x="0" y="0"/>
          <a:ext cx="0" cy="0"/>
          <a:chOff x="0" y="0"/>
          <a:chExt cx="0" cy="0"/>
        </a:xfrm>
      </p:grpSpPr>
      <p:sp>
        <p:nvSpPr>
          <p:cNvPr id="19" name="Google Shape;19;p14"/>
          <p:cNvSpPr/>
          <p:nvPr/>
        </p:nvSpPr>
        <p:spPr>
          <a:xfrm>
            <a:off x="3175" y="6400800"/>
            <a:ext cx="12188825" cy="45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14"/>
          <p:cNvSpPr/>
          <p:nvPr/>
        </p:nvSpPr>
        <p:spPr>
          <a:xfrm>
            <a:off x="15" y="633431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14"/>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14"/>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14"/>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FFFFFF"/>
              </a:buClr>
              <a:buSzPts val="1000"/>
              <a:buFont typeface="Calibri"/>
              <a:buNone/>
              <a:defRPr/>
            </a:lvl1pPr>
            <a:lvl2pPr marL="0" lvl="1" indent="0" algn="r">
              <a:spcBef>
                <a:spcPts val="0"/>
              </a:spcBef>
              <a:spcAft>
                <a:spcPts val="0"/>
              </a:spcAft>
              <a:buClr>
                <a:srgbClr val="FFFFFF"/>
              </a:buClr>
              <a:buSzPts val="1000"/>
              <a:buFont typeface="Calibri"/>
              <a:buNone/>
              <a:defRPr/>
            </a:lvl2pPr>
            <a:lvl3pPr marL="0" lvl="2" indent="0" algn="r">
              <a:spcBef>
                <a:spcPts val="0"/>
              </a:spcBef>
              <a:spcAft>
                <a:spcPts val="0"/>
              </a:spcAft>
              <a:buClr>
                <a:srgbClr val="FFFFFF"/>
              </a:buClr>
              <a:buSzPts val="1000"/>
              <a:buFont typeface="Calibri"/>
              <a:buNone/>
              <a:defRPr/>
            </a:lvl3pPr>
            <a:lvl4pPr marL="0" lvl="3" indent="0" algn="r">
              <a:spcBef>
                <a:spcPts val="0"/>
              </a:spcBef>
              <a:spcAft>
                <a:spcPts val="0"/>
              </a:spcAft>
              <a:buClr>
                <a:srgbClr val="FFFFFF"/>
              </a:buClr>
              <a:buSzPts val="1000"/>
              <a:buFont typeface="Calibri"/>
              <a:buNone/>
              <a:defRPr/>
            </a:lvl4pPr>
            <a:lvl5pPr marL="0" lvl="4" indent="0" algn="r">
              <a:spcBef>
                <a:spcPts val="0"/>
              </a:spcBef>
              <a:spcAft>
                <a:spcPts val="0"/>
              </a:spcAft>
              <a:buClr>
                <a:srgbClr val="FFFFFF"/>
              </a:buClr>
              <a:buSzPts val="1000"/>
              <a:buFont typeface="Calibri"/>
              <a:buNone/>
              <a:defRPr/>
            </a:lvl5pPr>
            <a:lvl6pPr marL="0" lvl="5" indent="0" algn="r">
              <a:spcBef>
                <a:spcPts val="0"/>
              </a:spcBef>
              <a:spcAft>
                <a:spcPts val="0"/>
              </a:spcAft>
              <a:buClr>
                <a:srgbClr val="FFFFFF"/>
              </a:buClr>
              <a:buSzPts val="1000"/>
              <a:buFont typeface="Calibri"/>
              <a:buNone/>
              <a:defRPr/>
            </a:lvl6pPr>
            <a:lvl7pPr marL="0" lvl="6" indent="0" algn="r">
              <a:spcBef>
                <a:spcPts val="0"/>
              </a:spcBef>
              <a:spcAft>
                <a:spcPts val="0"/>
              </a:spcAft>
              <a:buClr>
                <a:srgbClr val="FFFFFF"/>
              </a:buClr>
              <a:buSzPts val="1000"/>
              <a:buFont typeface="Calibri"/>
              <a:buNone/>
              <a:defRPr/>
            </a:lvl7pPr>
            <a:lvl8pPr marL="0" lvl="7" indent="0" algn="r">
              <a:spcBef>
                <a:spcPts val="0"/>
              </a:spcBef>
              <a:spcAft>
                <a:spcPts val="0"/>
              </a:spcAft>
              <a:buClr>
                <a:srgbClr val="FFFFFF"/>
              </a:buClr>
              <a:buSzPts val="1000"/>
              <a:buFont typeface="Calibri"/>
              <a:buNone/>
              <a:defRPr/>
            </a:lvl8pPr>
            <a:lvl9pPr marL="0" lvl="8" indent="0" algn="r">
              <a:spcBef>
                <a:spcPts val="0"/>
              </a:spcBef>
              <a:spcAft>
                <a:spcPts val="0"/>
              </a:spcAft>
              <a:buClr>
                <a:srgbClr val="FFFFFF"/>
              </a:buClr>
              <a:buSzPts val="1000"/>
              <a:buFont typeface="Calibri"/>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7"/>
        <p:cNvGrpSpPr/>
        <p:nvPr/>
      </p:nvGrpSpPr>
      <p:grpSpPr>
        <a:xfrm>
          <a:off x="0" y="0"/>
          <a:ext cx="0" cy="0"/>
          <a:chOff x="0" y="0"/>
          <a:chExt cx="0" cy="0"/>
        </a:xfrm>
      </p:grpSpPr>
      <p:sp>
        <p:nvSpPr>
          <p:cNvPr id="88" name="Google Shape;88;p23"/>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9" name="Google Shape;89;p23"/>
          <p:cNvSpPr txBox="1">
            <a:spLocks noGrp="1"/>
          </p:cNvSpPr>
          <p:nvPr>
            <p:ph type="body" idx="1"/>
          </p:nvPr>
        </p:nvSpPr>
        <p:spPr>
          <a:xfrm rot="5400000">
            <a:off x="4114800" y="-1171786"/>
            <a:ext cx="4023360" cy="10058400"/>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90" name="Google Shape;90;p23"/>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23"/>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23"/>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FFFFFF"/>
              </a:buClr>
              <a:buSzPts val="1000"/>
              <a:buFont typeface="Calibri"/>
              <a:buNone/>
              <a:defRPr/>
            </a:lvl1pPr>
            <a:lvl2pPr marL="0" lvl="1" indent="0" algn="r">
              <a:spcBef>
                <a:spcPts val="0"/>
              </a:spcBef>
              <a:spcAft>
                <a:spcPts val="0"/>
              </a:spcAft>
              <a:buClr>
                <a:srgbClr val="FFFFFF"/>
              </a:buClr>
              <a:buSzPts val="1000"/>
              <a:buFont typeface="Calibri"/>
              <a:buNone/>
              <a:defRPr/>
            </a:lvl2pPr>
            <a:lvl3pPr marL="0" lvl="2" indent="0" algn="r">
              <a:spcBef>
                <a:spcPts val="0"/>
              </a:spcBef>
              <a:spcAft>
                <a:spcPts val="0"/>
              </a:spcAft>
              <a:buClr>
                <a:srgbClr val="FFFFFF"/>
              </a:buClr>
              <a:buSzPts val="1000"/>
              <a:buFont typeface="Calibri"/>
              <a:buNone/>
              <a:defRPr/>
            </a:lvl3pPr>
            <a:lvl4pPr marL="0" lvl="3" indent="0" algn="r">
              <a:spcBef>
                <a:spcPts val="0"/>
              </a:spcBef>
              <a:spcAft>
                <a:spcPts val="0"/>
              </a:spcAft>
              <a:buClr>
                <a:srgbClr val="FFFFFF"/>
              </a:buClr>
              <a:buSzPts val="1000"/>
              <a:buFont typeface="Calibri"/>
              <a:buNone/>
              <a:defRPr/>
            </a:lvl4pPr>
            <a:lvl5pPr marL="0" lvl="4" indent="0" algn="r">
              <a:spcBef>
                <a:spcPts val="0"/>
              </a:spcBef>
              <a:spcAft>
                <a:spcPts val="0"/>
              </a:spcAft>
              <a:buClr>
                <a:srgbClr val="FFFFFF"/>
              </a:buClr>
              <a:buSzPts val="1000"/>
              <a:buFont typeface="Calibri"/>
              <a:buNone/>
              <a:defRPr/>
            </a:lvl5pPr>
            <a:lvl6pPr marL="0" lvl="5" indent="0" algn="r">
              <a:spcBef>
                <a:spcPts val="0"/>
              </a:spcBef>
              <a:spcAft>
                <a:spcPts val="0"/>
              </a:spcAft>
              <a:buClr>
                <a:srgbClr val="FFFFFF"/>
              </a:buClr>
              <a:buSzPts val="1000"/>
              <a:buFont typeface="Calibri"/>
              <a:buNone/>
              <a:defRPr/>
            </a:lvl6pPr>
            <a:lvl7pPr marL="0" lvl="6" indent="0" algn="r">
              <a:spcBef>
                <a:spcPts val="0"/>
              </a:spcBef>
              <a:spcAft>
                <a:spcPts val="0"/>
              </a:spcAft>
              <a:buClr>
                <a:srgbClr val="FFFFFF"/>
              </a:buClr>
              <a:buSzPts val="1000"/>
              <a:buFont typeface="Calibri"/>
              <a:buNone/>
              <a:defRPr/>
            </a:lvl7pPr>
            <a:lvl8pPr marL="0" lvl="7" indent="0" algn="r">
              <a:spcBef>
                <a:spcPts val="0"/>
              </a:spcBef>
              <a:spcAft>
                <a:spcPts val="0"/>
              </a:spcAft>
              <a:buClr>
                <a:srgbClr val="FFFFFF"/>
              </a:buClr>
              <a:buSzPts val="1000"/>
              <a:buFont typeface="Calibri"/>
              <a:buNone/>
              <a:defRPr/>
            </a:lvl8pPr>
            <a:lvl9pPr marL="0" lvl="8" indent="0" algn="r">
              <a:spcBef>
                <a:spcPts val="0"/>
              </a:spcBef>
              <a:spcAft>
                <a:spcPts val="0"/>
              </a:spcAft>
              <a:buClr>
                <a:srgbClr val="FFFFFF"/>
              </a:buClr>
              <a:buSzPts val="1000"/>
              <a:buFont typeface="Calibri"/>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93"/>
        <p:cNvGrpSpPr/>
        <p:nvPr/>
      </p:nvGrpSpPr>
      <p:grpSpPr>
        <a:xfrm>
          <a:off x="0" y="0"/>
          <a:ext cx="0" cy="0"/>
          <a:chOff x="0" y="0"/>
          <a:chExt cx="0" cy="0"/>
        </a:xfrm>
      </p:grpSpPr>
      <p:sp>
        <p:nvSpPr>
          <p:cNvPr id="94" name="Google Shape;94;p24"/>
          <p:cNvSpPr/>
          <p:nvPr/>
        </p:nvSpPr>
        <p:spPr>
          <a:xfrm>
            <a:off x="3175" y="6400800"/>
            <a:ext cx="12188825" cy="45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4"/>
          <p:cNvSpPr/>
          <p:nvPr/>
        </p:nvSpPr>
        <p:spPr>
          <a:xfrm>
            <a:off x="15" y="633431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4"/>
          <p:cNvSpPr txBox="1">
            <a:spLocks noGrp="1"/>
          </p:cNvSpPr>
          <p:nvPr>
            <p:ph type="title"/>
          </p:nvPr>
        </p:nvSpPr>
        <p:spPr>
          <a:xfrm rot="5400000">
            <a:off x="7160640" y="1979039"/>
            <a:ext cx="5757421" cy="262890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7" name="Google Shape;97;p24"/>
          <p:cNvSpPr txBox="1">
            <a:spLocks noGrp="1"/>
          </p:cNvSpPr>
          <p:nvPr>
            <p:ph type="body" idx="1"/>
          </p:nvPr>
        </p:nvSpPr>
        <p:spPr>
          <a:xfrm rot="5400000">
            <a:off x="1826639" y="-573661"/>
            <a:ext cx="5757422" cy="7734300"/>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98" name="Google Shape;98;p24"/>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24"/>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 name="Google Shape;100;p24"/>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FFFFFF"/>
              </a:buClr>
              <a:buSzPts val="1000"/>
              <a:buFont typeface="Calibri"/>
              <a:buNone/>
              <a:defRPr/>
            </a:lvl1pPr>
            <a:lvl2pPr marL="0" lvl="1" indent="0" algn="r">
              <a:spcBef>
                <a:spcPts val="0"/>
              </a:spcBef>
              <a:spcAft>
                <a:spcPts val="0"/>
              </a:spcAft>
              <a:buClr>
                <a:srgbClr val="FFFFFF"/>
              </a:buClr>
              <a:buSzPts val="1000"/>
              <a:buFont typeface="Calibri"/>
              <a:buNone/>
              <a:defRPr/>
            </a:lvl2pPr>
            <a:lvl3pPr marL="0" lvl="2" indent="0" algn="r">
              <a:spcBef>
                <a:spcPts val="0"/>
              </a:spcBef>
              <a:spcAft>
                <a:spcPts val="0"/>
              </a:spcAft>
              <a:buClr>
                <a:srgbClr val="FFFFFF"/>
              </a:buClr>
              <a:buSzPts val="1000"/>
              <a:buFont typeface="Calibri"/>
              <a:buNone/>
              <a:defRPr/>
            </a:lvl3pPr>
            <a:lvl4pPr marL="0" lvl="3" indent="0" algn="r">
              <a:spcBef>
                <a:spcPts val="0"/>
              </a:spcBef>
              <a:spcAft>
                <a:spcPts val="0"/>
              </a:spcAft>
              <a:buClr>
                <a:srgbClr val="FFFFFF"/>
              </a:buClr>
              <a:buSzPts val="1000"/>
              <a:buFont typeface="Calibri"/>
              <a:buNone/>
              <a:defRPr/>
            </a:lvl4pPr>
            <a:lvl5pPr marL="0" lvl="4" indent="0" algn="r">
              <a:spcBef>
                <a:spcPts val="0"/>
              </a:spcBef>
              <a:spcAft>
                <a:spcPts val="0"/>
              </a:spcAft>
              <a:buClr>
                <a:srgbClr val="FFFFFF"/>
              </a:buClr>
              <a:buSzPts val="1000"/>
              <a:buFont typeface="Calibri"/>
              <a:buNone/>
              <a:defRPr/>
            </a:lvl5pPr>
            <a:lvl6pPr marL="0" lvl="5" indent="0" algn="r">
              <a:spcBef>
                <a:spcPts val="0"/>
              </a:spcBef>
              <a:spcAft>
                <a:spcPts val="0"/>
              </a:spcAft>
              <a:buClr>
                <a:srgbClr val="FFFFFF"/>
              </a:buClr>
              <a:buSzPts val="1000"/>
              <a:buFont typeface="Calibri"/>
              <a:buNone/>
              <a:defRPr/>
            </a:lvl6pPr>
            <a:lvl7pPr marL="0" lvl="6" indent="0" algn="r">
              <a:spcBef>
                <a:spcPts val="0"/>
              </a:spcBef>
              <a:spcAft>
                <a:spcPts val="0"/>
              </a:spcAft>
              <a:buClr>
                <a:srgbClr val="FFFFFF"/>
              </a:buClr>
              <a:buSzPts val="1000"/>
              <a:buFont typeface="Calibri"/>
              <a:buNone/>
              <a:defRPr/>
            </a:lvl7pPr>
            <a:lvl8pPr marL="0" lvl="7" indent="0" algn="r">
              <a:spcBef>
                <a:spcPts val="0"/>
              </a:spcBef>
              <a:spcAft>
                <a:spcPts val="0"/>
              </a:spcAft>
              <a:buClr>
                <a:srgbClr val="FFFFFF"/>
              </a:buClr>
              <a:buSzPts val="1000"/>
              <a:buFont typeface="Calibri"/>
              <a:buNone/>
              <a:defRPr/>
            </a:lvl8pPr>
            <a:lvl9pPr marL="0" lvl="8" indent="0" algn="r">
              <a:spcBef>
                <a:spcPts val="0"/>
              </a:spcBef>
              <a:spcAft>
                <a:spcPts val="0"/>
              </a:spcAft>
              <a:buClr>
                <a:srgbClr val="FFFFFF"/>
              </a:buClr>
              <a:buSzPts val="1000"/>
              <a:buFont typeface="Calibri"/>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24"/>
        <p:cNvGrpSpPr/>
        <p:nvPr/>
      </p:nvGrpSpPr>
      <p:grpSpPr>
        <a:xfrm>
          <a:off x="0" y="0"/>
          <a:ext cx="0" cy="0"/>
          <a:chOff x="0" y="0"/>
          <a:chExt cx="0" cy="0"/>
        </a:xfrm>
      </p:grpSpPr>
      <p:sp>
        <p:nvSpPr>
          <p:cNvPr id="25" name="Google Shape;25;p15"/>
          <p:cNvSpPr/>
          <p:nvPr/>
        </p:nvSpPr>
        <p:spPr>
          <a:xfrm>
            <a:off x="3175" y="6400800"/>
            <a:ext cx="12188825" cy="45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15"/>
          <p:cNvSpPr/>
          <p:nvPr/>
        </p:nvSpPr>
        <p:spPr>
          <a:xfrm>
            <a:off x="15" y="633431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15"/>
          <p:cNvSpPr txBox="1">
            <a:spLocks noGrp="1"/>
          </p:cNvSpPr>
          <p:nvPr>
            <p:ph type="ctrTitle"/>
          </p:nvPr>
        </p:nvSpPr>
        <p:spPr>
          <a:xfrm>
            <a:off x="1097280" y="758952"/>
            <a:ext cx="10058400" cy="356616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000"/>
              <a:buFont typeface="Calibri"/>
              <a:buNone/>
              <a:defRPr sz="80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 name="Google Shape;28;p15"/>
          <p:cNvSpPr txBox="1">
            <a:spLocks noGrp="1"/>
          </p:cNvSpPr>
          <p:nvPr>
            <p:ph type="subTitle" idx="1"/>
          </p:nvPr>
        </p:nvSpPr>
        <p:spPr>
          <a:xfrm>
            <a:off x="1100051" y="4455620"/>
            <a:ext cx="10058400" cy="11430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lvl="1" algn="ctr">
              <a:lnSpc>
                <a:spcPct val="90000"/>
              </a:lnSpc>
              <a:spcBef>
                <a:spcPts val="200"/>
              </a:spcBef>
              <a:spcAft>
                <a:spcPts val="0"/>
              </a:spcAft>
              <a:buSzPts val="2400"/>
              <a:buNone/>
              <a:defRPr sz="2400"/>
            </a:lvl2pPr>
            <a:lvl3pPr lvl="2" algn="ctr">
              <a:lnSpc>
                <a:spcPct val="90000"/>
              </a:lnSpc>
              <a:spcBef>
                <a:spcPts val="400"/>
              </a:spcBef>
              <a:spcAft>
                <a:spcPts val="0"/>
              </a:spcAft>
              <a:buSzPts val="2400"/>
              <a:buNone/>
              <a:defRPr sz="2400"/>
            </a:lvl3pPr>
            <a:lvl4pPr lvl="3" algn="ctr">
              <a:lnSpc>
                <a:spcPct val="90000"/>
              </a:lnSpc>
              <a:spcBef>
                <a:spcPts val="400"/>
              </a:spcBef>
              <a:spcAft>
                <a:spcPts val="0"/>
              </a:spcAft>
              <a:buSzPts val="2000"/>
              <a:buNone/>
              <a:defRPr sz="2000"/>
            </a:lvl4pPr>
            <a:lvl5pPr lvl="4" algn="ctr">
              <a:lnSpc>
                <a:spcPct val="90000"/>
              </a:lnSpc>
              <a:spcBef>
                <a:spcPts val="400"/>
              </a:spcBef>
              <a:spcAft>
                <a:spcPts val="0"/>
              </a:spcAft>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a:endParaRPr/>
          </a:p>
        </p:txBody>
      </p:sp>
      <p:sp>
        <p:nvSpPr>
          <p:cNvPr id="29" name="Google Shape;29;p15"/>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5"/>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5"/>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FFFFFF"/>
              </a:buClr>
              <a:buSzPts val="1000"/>
              <a:buFont typeface="Calibri"/>
              <a:buNone/>
              <a:defRPr/>
            </a:lvl1pPr>
            <a:lvl2pPr marL="0" lvl="1" indent="0" algn="r">
              <a:spcBef>
                <a:spcPts val="0"/>
              </a:spcBef>
              <a:spcAft>
                <a:spcPts val="0"/>
              </a:spcAft>
              <a:buClr>
                <a:srgbClr val="FFFFFF"/>
              </a:buClr>
              <a:buSzPts val="1000"/>
              <a:buFont typeface="Calibri"/>
              <a:buNone/>
              <a:defRPr/>
            </a:lvl2pPr>
            <a:lvl3pPr marL="0" lvl="2" indent="0" algn="r">
              <a:spcBef>
                <a:spcPts val="0"/>
              </a:spcBef>
              <a:spcAft>
                <a:spcPts val="0"/>
              </a:spcAft>
              <a:buClr>
                <a:srgbClr val="FFFFFF"/>
              </a:buClr>
              <a:buSzPts val="1000"/>
              <a:buFont typeface="Calibri"/>
              <a:buNone/>
              <a:defRPr/>
            </a:lvl3pPr>
            <a:lvl4pPr marL="0" lvl="3" indent="0" algn="r">
              <a:spcBef>
                <a:spcPts val="0"/>
              </a:spcBef>
              <a:spcAft>
                <a:spcPts val="0"/>
              </a:spcAft>
              <a:buClr>
                <a:srgbClr val="FFFFFF"/>
              </a:buClr>
              <a:buSzPts val="1000"/>
              <a:buFont typeface="Calibri"/>
              <a:buNone/>
              <a:defRPr/>
            </a:lvl4pPr>
            <a:lvl5pPr marL="0" lvl="4" indent="0" algn="r">
              <a:spcBef>
                <a:spcPts val="0"/>
              </a:spcBef>
              <a:spcAft>
                <a:spcPts val="0"/>
              </a:spcAft>
              <a:buClr>
                <a:srgbClr val="FFFFFF"/>
              </a:buClr>
              <a:buSzPts val="1000"/>
              <a:buFont typeface="Calibri"/>
              <a:buNone/>
              <a:defRPr/>
            </a:lvl5pPr>
            <a:lvl6pPr marL="0" lvl="5" indent="0" algn="r">
              <a:spcBef>
                <a:spcPts val="0"/>
              </a:spcBef>
              <a:spcAft>
                <a:spcPts val="0"/>
              </a:spcAft>
              <a:buClr>
                <a:srgbClr val="FFFFFF"/>
              </a:buClr>
              <a:buSzPts val="1000"/>
              <a:buFont typeface="Calibri"/>
              <a:buNone/>
              <a:defRPr/>
            </a:lvl6pPr>
            <a:lvl7pPr marL="0" lvl="6" indent="0" algn="r">
              <a:spcBef>
                <a:spcPts val="0"/>
              </a:spcBef>
              <a:spcAft>
                <a:spcPts val="0"/>
              </a:spcAft>
              <a:buClr>
                <a:srgbClr val="FFFFFF"/>
              </a:buClr>
              <a:buSzPts val="1000"/>
              <a:buFont typeface="Calibri"/>
              <a:buNone/>
              <a:defRPr/>
            </a:lvl7pPr>
            <a:lvl8pPr marL="0" lvl="7" indent="0" algn="r">
              <a:spcBef>
                <a:spcPts val="0"/>
              </a:spcBef>
              <a:spcAft>
                <a:spcPts val="0"/>
              </a:spcAft>
              <a:buClr>
                <a:srgbClr val="FFFFFF"/>
              </a:buClr>
              <a:buSzPts val="1000"/>
              <a:buFont typeface="Calibri"/>
              <a:buNone/>
              <a:defRPr/>
            </a:lvl8pPr>
            <a:lvl9pPr marL="0" lvl="8" indent="0" algn="r">
              <a:spcBef>
                <a:spcPts val="0"/>
              </a:spcBef>
              <a:spcAft>
                <a:spcPts val="0"/>
              </a:spcAft>
              <a:buClr>
                <a:srgbClr val="FFFFFF"/>
              </a:buClr>
              <a:buSzPts val="1000"/>
              <a:buFont typeface="Calibri"/>
              <a:buNone/>
              <a:defRPr/>
            </a:lvl9pPr>
          </a:lstStyle>
          <a:p>
            <a:pPr marL="0" lvl="0" indent="0" algn="r" rtl="0">
              <a:spcBef>
                <a:spcPts val="0"/>
              </a:spcBef>
              <a:spcAft>
                <a:spcPts val="0"/>
              </a:spcAft>
              <a:buNone/>
            </a:pPr>
            <a:fld id="{00000000-1234-1234-1234-123412341234}" type="slidenum">
              <a:rPr lang="en-US"/>
              <a:t>‹#›</a:t>
            </a:fld>
            <a:endParaRPr/>
          </a:p>
        </p:txBody>
      </p:sp>
      <p:cxnSp>
        <p:nvCxnSpPr>
          <p:cNvPr id="32" name="Google Shape;32;p15"/>
          <p:cNvCxnSpPr/>
          <p:nvPr/>
        </p:nvCxnSpPr>
        <p:spPr>
          <a:xfrm>
            <a:off x="1207658" y="4343400"/>
            <a:ext cx="9875520"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3"/>
        <p:cNvGrpSpPr/>
        <p:nvPr/>
      </p:nvGrpSpPr>
      <p:grpSpPr>
        <a:xfrm>
          <a:off x="0" y="0"/>
          <a:ext cx="0" cy="0"/>
          <a:chOff x="0" y="0"/>
          <a:chExt cx="0" cy="0"/>
        </a:xfrm>
      </p:grpSpPr>
      <p:sp>
        <p:nvSpPr>
          <p:cNvPr id="34" name="Google Shape;34;p16"/>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48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6"/>
          <p:cNvSpPr txBox="1">
            <a:spLocks noGrp="1"/>
          </p:cNvSpPr>
          <p:nvPr>
            <p:ph type="body" idx="1"/>
          </p:nvPr>
        </p:nvSpPr>
        <p:spPr>
          <a:xfrm>
            <a:off x="1097280" y="1845734"/>
            <a:ext cx="10058400"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36" name="Google Shape;36;p16"/>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16"/>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6"/>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FFFFFF"/>
              </a:buClr>
              <a:buSzPts val="1000"/>
              <a:buFont typeface="Calibri"/>
              <a:buNone/>
              <a:defRPr/>
            </a:lvl1pPr>
            <a:lvl2pPr marL="0" lvl="1" indent="0" algn="r">
              <a:spcBef>
                <a:spcPts val="0"/>
              </a:spcBef>
              <a:spcAft>
                <a:spcPts val="0"/>
              </a:spcAft>
              <a:buClr>
                <a:srgbClr val="FFFFFF"/>
              </a:buClr>
              <a:buSzPts val="1000"/>
              <a:buFont typeface="Calibri"/>
              <a:buNone/>
              <a:defRPr/>
            </a:lvl2pPr>
            <a:lvl3pPr marL="0" lvl="2" indent="0" algn="r">
              <a:spcBef>
                <a:spcPts val="0"/>
              </a:spcBef>
              <a:spcAft>
                <a:spcPts val="0"/>
              </a:spcAft>
              <a:buClr>
                <a:srgbClr val="FFFFFF"/>
              </a:buClr>
              <a:buSzPts val="1000"/>
              <a:buFont typeface="Calibri"/>
              <a:buNone/>
              <a:defRPr/>
            </a:lvl3pPr>
            <a:lvl4pPr marL="0" lvl="3" indent="0" algn="r">
              <a:spcBef>
                <a:spcPts val="0"/>
              </a:spcBef>
              <a:spcAft>
                <a:spcPts val="0"/>
              </a:spcAft>
              <a:buClr>
                <a:srgbClr val="FFFFFF"/>
              </a:buClr>
              <a:buSzPts val="1000"/>
              <a:buFont typeface="Calibri"/>
              <a:buNone/>
              <a:defRPr/>
            </a:lvl4pPr>
            <a:lvl5pPr marL="0" lvl="4" indent="0" algn="r">
              <a:spcBef>
                <a:spcPts val="0"/>
              </a:spcBef>
              <a:spcAft>
                <a:spcPts val="0"/>
              </a:spcAft>
              <a:buClr>
                <a:srgbClr val="FFFFFF"/>
              </a:buClr>
              <a:buSzPts val="1000"/>
              <a:buFont typeface="Calibri"/>
              <a:buNone/>
              <a:defRPr/>
            </a:lvl5pPr>
            <a:lvl6pPr marL="0" lvl="5" indent="0" algn="r">
              <a:spcBef>
                <a:spcPts val="0"/>
              </a:spcBef>
              <a:spcAft>
                <a:spcPts val="0"/>
              </a:spcAft>
              <a:buClr>
                <a:srgbClr val="FFFFFF"/>
              </a:buClr>
              <a:buSzPts val="1000"/>
              <a:buFont typeface="Calibri"/>
              <a:buNone/>
              <a:defRPr/>
            </a:lvl6pPr>
            <a:lvl7pPr marL="0" lvl="6" indent="0" algn="r">
              <a:spcBef>
                <a:spcPts val="0"/>
              </a:spcBef>
              <a:spcAft>
                <a:spcPts val="0"/>
              </a:spcAft>
              <a:buClr>
                <a:srgbClr val="FFFFFF"/>
              </a:buClr>
              <a:buSzPts val="1000"/>
              <a:buFont typeface="Calibri"/>
              <a:buNone/>
              <a:defRPr/>
            </a:lvl7pPr>
            <a:lvl8pPr marL="0" lvl="7" indent="0" algn="r">
              <a:spcBef>
                <a:spcPts val="0"/>
              </a:spcBef>
              <a:spcAft>
                <a:spcPts val="0"/>
              </a:spcAft>
              <a:buClr>
                <a:srgbClr val="FFFFFF"/>
              </a:buClr>
              <a:buSzPts val="1000"/>
              <a:buFont typeface="Calibri"/>
              <a:buNone/>
              <a:defRPr/>
            </a:lvl8pPr>
            <a:lvl9pPr marL="0" lvl="8" indent="0" algn="r">
              <a:spcBef>
                <a:spcPts val="0"/>
              </a:spcBef>
              <a:spcAft>
                <a:spcPts val="0"/>
              </a:spcAft>
              <a:buClr>
                <a:srgbClr val="FFFFFF"/>
              </a:buClr>
              <a:buSzPts val="1000"/>
              <a:buFont typeface="Calibri"/>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bg>
      <p:bgPr>
        <a:solidFill>
          <a:schemeClr val="lt1"/>
        </a:solidFill>
        <a:effectLst/>
      </p:bgPr>
    </p:bg>
    <p:spTree>
      <p:nvGrpSpPr>
        <p:cNvPr id="1" name="Shape 39"/>
        <p:cNvGrpSpPr/>
        <p:nvPr/>
      </p:nvGrpSpPr>
      <p:grpSpPr>
        <a:xfrm>
          <a:off x="0" y="0"/>
          <a:ext cx="0" cy="0"/>
          <a:chOff x="0" y="0"/>
          <a:chExt cx="0" cy="0"/>
        </a:xfrm>
      </p:grpSpPr>
      <p:sp>
        <p:nvSpPr>
          <p:cNvPr id="40" name="Google Shape;40;p17"/>
          <p:cNvSpPr/>
          <p:nvPr/>
        </p:nvSpPr>
        <p:spPr>
          <a:xfrm>
            <a:off x="3175" y="6400800"/>
            <a:ext cx="12188825" cy="45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17"/>
          <p:cNvSpPr/>
          <p:nvPr/>
        </p:nvSpPr>
        <p:spPr>
          <a:xfrm>
            <a:off x="15" y="633431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17"/>
          <p:cNvSpPr txBox="1">
            <a:spLocks noGrp="1"/>
          </p:cNvSpPr>
          <p:nvPr>
            <p:ph type="title"/>
          </p:nvPr>
        </p:nvSpPr>
        <p:spPr>
          <a:xfrm>
            <a:off x="1097280" y="758952"/>
            <a:ext cx="10058400" cy="356616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000"/>
              <a:buFont typeface="Calibri"/>
              <a:buNone/>
              <a:defRPr sz="8000" b="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17"/>
          <p:cNvSpPr txBox="1">
            <a:spLocks noGrp="1"/>
          </p:cNvSpPr>
          <p:nvPr>
            <p:ph type="body" idx="1"/>
          </p:nvPr>
        </p:nvSpPr>
        <p:spPr>
          <a:xfrm>
            <a:off x="1097280" y="4453128"/>
            <a:ext cx="10058400" cy="11430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marL="914400" lvl="1" indent="-228600" algn="l">
              <a:lnSpc>
                <a:spcPct val="90000"/>
              </a:lnSpc>
              <a:spcBef>
                <a:spcPts val="200"/>
              </a:spcBef>
              <a:spcAft>
                <a:spcPts val="0"/>
              </a:spcAft>
              <a:buSzPts val="1800"/>
              <a:buNone/>
              <a:defRPr sz="1800">
                <a:solidFill>
                  <a:srgbClr val="888888"/>
                </a:solidFill>
              </a:defRPr>
            </a:lvl2pPr>
            <a:lvl3pPr marL="1371600" lvl="2" indent="-228600" algn="l">
              <a:lnSpc>
                <a:spcPct val="90000"/>
              </a:lnSpc>
              <a:spcBef>
                <a:spcPts val="400"/>
              </a:spcBef>
              <a:spcAft>
                <a:spcPts val="0"/>
              </a:spcAft>
              <a:buSzPts val="1600"/>
              <a:buNone/>
              <a:defRPr sz="1600">
                <a:solidFill>
                  <a:srgbClr val="888888"/>
                </a:solidFill>
              </a:defRPr>
            </a:lvl3pPr>
            <a:lvl4pPr marL="1828800" lvl="3" indent="-228600" algn="l">
              <a:lnSpc>
                <a:spcPct val="90000"/>
              </a:lnSpc>
              <a:spcBef>
                <a:spcPts val="400"/>
              </a:spcBef>
              <a:spcAft>
                <a:spcPts val="0"/>
              </a:spcAft>
              <a:buSzPts val="1400"/>
              <a:buNone/>
              <a:defRPr sz="1400">
                <a:solidFill>
                  <a:srgbClr val="888888"/>
                </a:solidFill>
              </a:defRPr>
            </a:lvl4pPr>
            <a:lvl5pPr marL="2286000" lvl="4" indent="-228600" algn="l">
              <a:lnSpc>
                <a:spcPct val="90000"/>
              </a:lnSpc>
              <a:spcBef>
                <a:spcPts val="400"/>
              </a:spcBef>
              <a:spcAft>
                <a:spcPts val="0"/>
              </a:spcAft>
              <a:buSzPts val="1400"/>
              <a:buNone/>
              <a:defRPr sz="1400">
                <a:solidFill>
                  <a:srgbClr val="888888"/>
                </a:solidFill>
              </a:defRPr>
            </a:lvl5pPr>
            <a:lvl6pPr marL="2743200" lvl="5" indent="-228600" algn="l">
              <a:lnSpc>
                <a:spcPct val="90000"/>
              </a:lnSpc>
              <a:spcBef>
                <a:spcPts val="400"/>
              </a:spcBef>
              <a:spcAft>
                <a:spcPts val="0"/>
              </a:spcAft>
              <a:buSzPts val="1400"/>
              <a:buNone/>
              <a:defRPr sz="1400">
                <a:solidFill>
                  <a:srgbClr val="888888"/>
                </a:solidFill>
              </a:defRPr>
            </a:lvl6pPr>
            <a:lvl7pPr marL="3200400" lvl="6" indent="-228600" algn="l">
              <a:lnSpc>
                <a:spcPct val="90000"/>
              </a:lnSpc>
              <a:spcBef>
                <a:spcPts val="400"/>
              </a:spcBef>
              <a:spcAft>
                <a:spcPts val="0"/>
              </a:spcAft>
              <a:buSzPts val="1400"/>
              <a:buNone/>
              <a:defRPr sz="1400">
                <a:solidFill>
                  <a:srgbClr val="888888"/>
                </a:solidFill>
              </a:defRPr>
            </a:lvl7pPr>
            <a:lvl8pPr marL="3657600" lvl="7" indent="-228600" algn="l">
              <a:lnSpc>
                <a:spcPct val="90000"/>
              </a:lnSpc>
              <a:spcBef>
                <a:spcPts val="400"/>
              </a:spcBef>
              <a:spcAft>
                <a:spcPts val="0"/>
              </a:spcAft>
              <a:buSzPts val="1400"/>
              <a:buNone/>
              <a:defRPr sz="1400">
                <a:solidFill>
                  <a:srgbClr val="888888"/>
                </a:solidFill>
              </a:defRPr>
            </a:lvl8pPr>
            <a:lvl9pPr marL="4114800" lvl="8" indent="-228600" algn="l">
              <a:lnSpc>
                <a:spcPct val="90000"/>
              </a:lnSpc>
              <a:spcBef>
                <a:spcPts val="400"/>
              </a:spcBef>
              <a:spcAft>
                <a:spcPts val="400"/>
              </a:spcAft>
              <a:buSzPts val="1400"/>
              <a:buNone/>
              <a:defRPr sz="1400">
                <a:solidFill>
                  <a:srgbClr val="888888"/>
                </a:solidFill>
              </a:defRPr>
            </a:lvl9pPr>
          </a:lstStyle>
          <a:p>
            <a:endParaRPr/>
          </a:p>
        </p:txBody>
      </p:sp>
      <p:sp>
        <p:nvSpPr>
          <p:cNvPr id="44" name="Google Shape;44;p17"/>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7"/>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17"/>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FFFFFF"/>
              </a:buClr>
              <a:buSzPts val="1000"/>
              <a:buFont typeface="Calibri"/>
              <a:buNone/>
              <a:defRPr/>
            </a:lvl1pPr>
            <a:lvl2pPr marL="0" lvl="1" indent="0" algn="r">
              <a:spcBef>
                <a:spcPts val="0"/>
              </a:spcBef>
              <a:spcAft>
                <a:spcPts val="0"/>
              </a:spcAft>
              <a:buClr>
                <a:srgbClr val="FFFFFF"/>
              </a:buClr>
              <a:buSzPts val="1000"/>
              <a:buFont typeface="Calibri"/>
              <a:buNone/>
              <a:defRPr/>
            </a:lvl2pPr>
            <a:lvl3pPr marL="0" lvl="2" indent="0" algn="r">
              <a:spcBef>
                <a:spcPts val="0"/>
              </a:spcBef>
              <a:spcAft>
                <a:spcPts val="0"/>
              </a:spcAft>
              <a:buClr>
                <a:srgbClr val="FFFFFF"/>
              </a:buClr>
              <a:buSzPts val="1000"/>
              <a:buFont typeface="Calibri"/>
              <a:buNone/>
              <a:defRPr/>
            </a:lvl3pPr>
            <a:lvl4pPr marL="0" lvl="3" indent="0" algn="r">
              <a:spcBef>
                <a:spcPts val="0"/>
              </a:spcBef>
              <a:spcAft>
                <a:spcPts val="0"/>
              </a:spcAft>
              <a:buClr>
                <a:srgbClr val="FFFFFF"/>
              </a:buClr>
              <a:buSzPts val="1000"/>
              <a:buFont typeface="Calibri"/>
              <a:buNone/>
              <a:defRPr/>
            </a:lvl4pPr>
            <a:lvl5pPr marL="0" lvl="4" indent="0" algn="r">
              <a:spcBef>
                <a:spcPts val="0"/>
              </a:spcBef>
              <a:spcAft>
                <a:spcPts val="0"/>
              </a:spcAft>
              <a:buClr>
                <a:srgbClr val="FFFFFF"/>
              </a:buClr>
              <a:buSzPts val="1000"/>
              <a:buFont typeface="Calibri"/>
              <a:buNone/>
              <a:defRPr/>
            </a:lvl5pPr>
            <a:lvl6pPr marL="0" lvl="5" indent="0" algn="r">
              <a:spcBef>
                <a:spcPts val="0"/>
              </a:spcBef>
              <a:spcAft>
                <a:spcPts val="0"/>
              </a:spcAft>
              <a:buClr>
                <a:srgbClr val="FFFFFF"/>
              </a:buClr>
              <a:buSzPts val="1000"/>
              <a:buFont typeface="Calibri"/>
              <a:buNone/>
              <a:defRPr/>
            </a:lvl6pPr>
            <a:lvl7pPr marL="0" lvl="6" indent="0" algn="r">
              <a:spcBef>
                <a:spcPts val="0"/>
              </a:spcBef>
              <a:spcAft>
                <a:spcPts val="0"/>
              </a:spcAft>
              <a:buClr>
                <a:srgbClr val="FFFFFF"/>
              </a:buClr>
              <a:buSzPts val="1000"/>
              <a:buFont typeface="Calibri"/>
              <a:buNone/>
              <a:defRPr/>
            </a:lvl7pPr>
            <a:lvl8pPr marL="0" lvl="7" indent="0" algn="r">
              <a:spcBef>
                <a:spcPts val="0"/>
              </a:spcBef>
              <a:spcAft>
                <a:spcPts val="0"/>
              </a:spcAft>
              <a:buClr>
                <a:srgbClr val="FFFFFF"/>
              </a:buClr>
              <a:buSzPts val="1000"/>
              <a:buFont typeface="Calibri"/>
              <a:buNone/>
              <a:defRPr/>
            </a:lvl8pPr>
            <a:lvl9pPr marL="0" lvl="8" indent="0" algn="r">
              <a:spcBef>
                <a:spcPts val="0"/>
              </a:spcBef>
              <a:spcAft>
                <a:spcPts val="0"/>
              </a:spcAft>
              <a:buClr>
                <a:srgbClr val="FFFFFF"/>
              </a:buClr>
              <a:buSzPts val="1000"/>
              <a:buFont typeface="Calibri"/>
              <a:buNone/>
              <a:defRPr/>
            </a:lvl9pPr>
          </a:lstStyle>
          <a:p>
            <a:pPr marL="0" lvl="0" indent="0" algn="r" rtl="0">
              <a:spcBef>
                <a:spcPts val="0"/>
              </a:spcBef>
              <a:spcAft>
                <a:spcPts val="0"/>
              </a:spcAft>
              <a:buNone/>
            </a:pPr>
            <a:fld id="{00000000-1234-1234-1234-123412341234}" type="slidenum">
              <a:rPr lang="en-US"/>
              <a:t>‹#›</a:t>
            </a:fld>
            <a:endParaRPr/>
          </a:p>
        </p:txBody>
      </p:sp>
      <p:cxnSp>
        <p:nvCxnSpPr>
          <p:cNvPr id="47" name="Google Shape;47;p17"/>
          <p:cNvCxnSpPr/>
          <p:nvPr/>
        </p:nvCxnSpPr>
        <p:spPr>
          <a:xfrm>
            <a:off x="1207658" y="4343400"/>
            <a:ext cx="9875520"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8"/>
        <p:cNvGrpSpPr/>
        <p:nvPr/>
      </p:nvGrpSpPr>
      <p:grpSpPr>
        <a:xfrm>
          <a:off x="0" y="0"/>
          <a:ext cx="0" cy="0"/>
          <a:chOff x="0" y="0"/>
          <a:chExt cx="0" cy="0"/>
        </a:xfrm>
      </p:grpSpPr>
      <p:sp>
        <p:nvSpPr>
          <p:cNvPr id="49" name="Google Shape;49;p18"/>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 name="Google Shape;50;p18"/>
          <p:cNvSpPr txBox="1">
            <a:spLocks noGrp="1"/>
          </p:cNvSpPr>
          <p:nvPr>
            <p:ph type="body" idx="1"/>
          </p:nvPr>
        </p:nvSpPr>
        <p:spPr>
          <a:xfrm>
            <a:off x="1097279" y="1845734"/>
            <a:ext cx="4937760"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51" name="Google Shape;51;p18"/>
          <p:cNvSpPr txBox="1">
            <a:spLocks noGrp="1"/>
          </p:cNvSpPr>
          <p:nvPr>
            <p:ph type="body" idx="2"/>
          </p:nvPr>
        </p:nvSpPr>
        <p:spPr>
          <a:xfrm>
            <a:off x="6217920" y="1845735"/>
            <a:ext cx="4937760"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52" name="Google Shape;52;p18"/>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8"/>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18"/>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FFFFFF"/>
              </a:buClr>
              <a:buSzPts val="1000"/>
              <a:buFont typeface="Calibri"/>
              <a:buNone/>
              <a:defRPr/>
            </a:lvl1pPr>
            <a:lvl2pPr marL="0" lvl="1" indent="0" algn="r">
              <a:spcBef>
                <a:spcPts val="0"/>
              </a:spcBef>
              <a:spcAft>
                <a:spcPts val="0"/>
              </a:spcAft>
              <a:buClr>
                <a:srgbClr val="FFFFFF"/>
              </a:buClr>
              <a:buSzPts val="1000"/>
              <a:buFont typeface="Calibri"/>
              <a:buNone/>
              <a:defRPr/>
            </a:lvl2pPr>
            <a:lvl3pPr marL="0" lvl="2" indent="0" algn="r">
              <a:spcBef>
                <a:spcPts val="0"/>
              </a:spcBef>
              <a:spcAft>
                <a:spcPts val="0"/>
              </a:spcAft>
              <a:buClr>
                <a:srgbClr val="FFFFFF"/>
              </a:buClr>
              <a:buSzPts val="1000"/>
              <a:buFont typeface="Calibri"/>
              <a:buNone/>
              <a:defRPr/>
            </a:lvl3pPr>
            <a:lvl4pPr marL="0" lvl="3" indent="0" algn="r">
              <a:spcBef>
                <a:spcPts val="0"/>
              </a:spcBef>
              <a:spcAft>
                <a:spcPts val="0"/>
              </a:spcAft>
              <a:buClr>
                <a:srgbClr val="FFFFFF"/>
              </a:buClr>
              <a:buSzPts val="1000"/>
              <a:buFont typeface="Calibri"/>
              <a:buNone/>
              <a:defRPr/>
            </a:lvl4pPr>
            <a:lvl5pPr marL="0" lvl="4" indent="0" algn="r">
              <a:spcBef>
                <a:spcPts val="0"/>
              </a:spcBef>
              <a:spcAft>
                <a:spcPts val="0"/>
              </a:spcAft>
              <a:buClr>
                <a:srgbClr val="FFFFFF"/>
              </a:buClr>
              <a:buSzPts val="1000"/>
              <a:buFont typeface="Calibri"/>
              <a:buNone/>
              <a:defRPr/>
            </a:lvl5pPr>
            <a:lvl6pPr marL="0" lvl="5" indent="0" algn="r">
              <a:spcBef>
                <a:spcPts val="0"/>
              </a:spcBef>
              <a:spcAft>
                <a:spcPts val="0"/>
              </a:spcAft>
              <a:buClr>
                <a:srgbClr val="FFFFFF"/>
              </a:buClr>
              <a:buSzPts val="1000"/>
              <a:buFont typeface="Calibri"/>
              <a:buNone/>
              <a:defRPr/>
            </a:lvl6pPr>
            <a:lvl7pPr marL="0" lvl="6" indent="0" algn="r">
              <a:spcBef>
                <a:spcPts val="0"/>
              </a:spcBef>
              <a:spcAft>
                <a:spcPts val="0"/>
              </a:spcAft>
              <a:buClr>
                <a:srgbClr val="FFFFFF"/>
              </a:buClr>
              <a:buSzPts val="1000"/>
              <a:buFont typeface="Calibri"/>
              <a:buNone/>
              <a:defRPr/>
            </a:lvl7pPr>
            <a:lvl8pPr marL="0" lvl="7" indent="0" algn="r">
              <a:spcBef>
                <a:spcPts val="0"/>
              </a:spcBef>
              <a:spcAft>
                <a:spcPts val="0"/>
              </a:spcAft>
              <a:buClr>
                <a:srgbClr val="FFFFFF"/>
              </a:buClr>
              <a:buSzPts val="1000"/>
              <a:buFont typeface="Calibri"/>
              <a:buNone/>
              <a:defRPr/>
            </a:lvl8pPr>
            <a:lvl9pPr marL="0" lvl="8" indent="0" algn="r">
              <a:spcBef>
                <a:spcPts val="0"/>
              </a:spcBef>
              <a:spcAft>
                <a:spcPts val="0"/>
              </a:spcAft>
              <a:buClr>
                <a:srgbClr val="FFFFFF"/>
              </a:buClr>
              <a:buSzPts val="1000"/>
              <a:buFont typeface="Calibri"/>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5"/>
        <p:cNvGrpSpPr/>
        <p:nvPr/>
      </p:nvGrpSpPr>
      <p:grpSpPr>
        <a:xfrm>
          <a:off x="0" y="0"/>
          <a:ext cx="0" cy="0"/>
          <a:chOff x="0" y="0"/>
          <a:chExt cx="0" cy="0"/>
        </a:xfrm>
      </p:grpSpPr>
      <p:sp>
        <p:nvSpPr>
          <p:cNvPr id="56" name="Google Shape;56;p19"/>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19"/>
          <p:cNvSpPr txBox="1">
            <a:spLocks noGrp="1"/>
          </p:cNvSpPr>
          <p:nvPr>
            <p:ph type="body" idx="1"/>
          </p:nvPr>
        </p:nvSpPr>
        <p:spPr>
          <a:xfrm>
            <a:off x="1097280" y="1846052"/>
            <a:ext cx="4937760" cy="73628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200"/>
              </a:spcBef>
              <a:spcAft>
                <a:spcPts val="0"/>
              </a:spcAft>
              <a:buSzPts val="2000"/>
              <a:buNone/>
              <a:defRPr sz="2000" b="0" cap="none">
                <a:solidFill>
                  <a:schemeClr val="dk2"/>
                </a:solidFill>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58" name="Google Shape;58;p19"/>
          <p:cNvSpPr txBox="1">
            <a:spLocks noGrp="1"/>
          </p:cNvSpPr>
          <p:nvPr>
            <p:ph type="body" idx="2"/>
          </p:nvPr>
        </p:nvSpPr>
        <p:spPr>
          <a:xfrm>
            <a:off x="1097280" y="2582334"/>
            <a:ext cx="4937760" cy="33782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59" name="Google Shape;59;p19"/>
          <p:cNvSpPr txBox="1">
            <a:spLocks noGrp="1"/>
          </p:cNvSpPr>
          <p:nvPr>
            <p:ph type="body" idx="3"/>
          </p:nvPr>
        </p:nvSpPr>
        <p:spPr>
          <a:xfrm>
            <a:off x="6217920" y="1846052"/>
            <a:ext cx="4937760" cy="73628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200"/>
              </a:spcBef>
              <a:spcAft>
                <a:spcPts val="0"/>
              </a:spcAft>
              <a:buSzPts val="2000"/>
              <a:buNone/>
              <a:defRPr sz="2000" b="0" cap="none">
                <a:solidFill>
                  <a:schemeClr val="dk2"/>
                </a:solidFill>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60" name="Google Shape;60;p19"/>
          <p:cNvSpPr txBox="1">
            <a:spLocks noGrp="1"/>
          </p:cNvSpPr>
          <p:nvPr>
            <p:ph type="body" idx="4"/>
          </p:nvPr>
        </p:nvSpPr>
        <p:spPr>
          <a:xfrm>
            <a:off x="6217920" y="2582334"/>
            <a:ext cx="4937760" cy="33782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61" name="Google Shape;61;p19"/>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19"/>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9"/>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FFFFFF"/>
              </a:buClr>
              <a:buSzPts val="1000"/>
              <a:buFont typeface="Calibri"/>
              <a:buNone/>
              <a:defRPr/>
            </a:lvl1pPr>
            <a:lvl2pPr marL="0" lvl="1" indent="0" algn="r">
              <a:spcBef>
                <a:spcPts val="0"/>
              </a:spcBef>
              <a:spcAft>
                <a:spcPts val="0"/>
              </a:spcAft>
              <a:buClr>
                <a:srgbClr val="FFFFFF"/>
              </a:buClr>
              <a:buSzPts val="1000"/>
              <a:buFont typeface="Calibri"/>
              <a:buNone/>
              <a:defRPr/>
            </a:lvl2pPr>
            <a:lvl3pPr marL="0" lvl="2" indent="0" algn="r">
              <a:spcBef>
                <a:spcPts val="0"/>
              </a:spcBef>
              <a:spcAft>
                <a:spcPts val="0"/>
              </a:spcAft>
              <a:buClr>
                <a:srgbClr val="FFFFFF"/>
              </a:buClr>
              <a:buSzPts val="1000"/>
              <a:buFont typeface="Calibri"/>
              <a:buNone/>
              <a:defRPr/>
            </a:lvl3pPr>
            <a:lvl4pPr marL="0" lvl="3" indent="0" algn="r">
              <a:spcBef>
                <a:spcPts val="0"/>
              </a:spcBef>
              <a:spcAft>
                <a:spcPts val="0"/>
              </a:spcAft>
              <a:buClr>
                <a:srgbClr val="FFFFFF"/>
              </a:buClr>
              <a:buSzPts val="1000"/>
              <a:buFont typeface="Calibri"/>
              <a:buNone/>
              <a:defRPr/>
            </a:lvl4pPr>
            <a:lvl5pPr marL="0" lvl="4" indent="0" algn="r">
              <a:spcBef>
                <a:spcPts val="0"/>
              </a:spcBef>
              <a:spcAft>
                <a:spcPts val="0"/>
              </a:spcAft>
              <a:buClr>
                <a:srgbClr val="FFFFFF"/>
              </a:buClr>
              <a:buSzPts val="1000"/>
              <a:buFont typeface="Calibri"/>
              <a:buNone/>
              <a:defRPr/>
            </a:lvl5pPr>
            <a:lvl6pPr marL="0" lvl="5" indent="0" algn="r">
              <a:spcBef>
                <a:spcPts val="0"/>
              </a:spcBef>
              <a:spcAft>
                <a:spcPts val="0"/>
              </a:spcAft>
              <a:buClr>
                <a:srgbClr val="FFFFFF"/>
              </a:buClr>
              <a:buSzPts val="1000"/>
              <a:buFont typeface="Calibri"/>
              <a:buNone/>
              <a:defRPr/>
            </a:lvl6pPr>
            <a:lvl7pPr marL="0" lvl="6" indent="0" algn="r">
              <a:spcBef>
                <a:spcPts val="0"/>
              </a:spcBef>
              <a:spcAft>
                <a:spcPts val="0"/>
              </a:spcAft>
              <a:buClr>
                <a:srgbClr val="FFFFFF"/>
              </a:buClr>
              <a:buSzPts val="1000"/>
              <a:buFont typeface="Calibri"/>
              <a:buNone/>
              <a:defRPr/>
            </a:lvl7pPr>
            <a:lvl8pPr marL="0" lvl="7" indent="0" algn="r">
              <a:spcBef>
                <a:spcPts val="0"/>
              </a:spcBef>
              <a:spcAft>
                <a:spcPts val="0"/>
              </a:spcAft>
              <a:buClr>
                <a:srgbClr val="FFFFFF"/>
              </a:buClr>
              <a:buSzPts val="1000"/>
              <a:buFont typeface="Calibri"/>
              <a:buNone/>
              <a:defRPr/>
            </a:lvl8pPr>
            <a:lvl9pPr marL="0" lvl="8" indent="0" algn="r">
              <a:spcBef>
                <a:spcPts val="0"/>
              </a:spcBef>
              <a:spcAft>
                <a:spcPts val="0"/>
              </a:spcAft>
              <a:buClr>
                <a:srgbClr val="FFFFFF"/>
              </a:buClr>
              <a:buSzPts val="1000"/>
              <a:buFont typeface="Calibri"/>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4"/>
        <p:cNvGrpSpPr/>
        <p:nvPr/>
      </p:nvGrpSpPr>
      <p:grpSpPr>
        <a:xfrm>
          <a:off x="0" y="0"/>
          <a:ext cx="0" cy="0"/>
          <a:chOff x="0" y="0"/>
          <a:chExt cx="0" cy="0"/>
        </a:xfrm>
      </p:grpSpPr>
      <p:sp>
        <p:nvSpPr>
          <p:cNvPr id="65" name="Google Shape;65;p20"/>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6" name="Google Shape;66;p20"/>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0"/>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20"/>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FFFFFF"/>
              </a:buClr>
              <a:buSzPts val="1000"/>
              <a:buFont typeface="Calibri"/>
              <a:buNone/>
              <a:defRPr/>
            </a:lvl1pPr>
            <a:lvl2pPr marL="0" lvl="1" indent="0" algn="r">
              <a:spcBef>
                <a:spcPts val="0"/>
              </a:spcBef>
              <a:spcAft>
                <a:spcPts val="0"/>
              </a:spcAft>
              <a:buClr>
                <a:srgbClr val="FFFFFF"/>
              </a:buClr>
              <a:buSzPts val="1000"/>
              <a:buFont typeface="Calibri"/>
              <a:buNone/>
              <a:defRPr/>
            </a:lvl2pPr>
            <a:lvl3pPr marL="0" lvl="2" indent="0" algn="r">
              <a:spcBef>
                <a:spcPts val="0"/>
              </a:spcBef>
              <a:spcAft>
                <a:spcPts val="0"/>
              </a:spcAft>
              <a:buClr>
                <a:srgbClr val="FFFFFF"/>
              </a:buClr>
              <a:buSzPts val="1000"/>
              <a:buFont typeface="Calibri"/>
              <a:buNone/>
              <a:defRPr/>
            </a:lvl3pPr>
            <a:lvl4pPr marL="0" lvl="3" indent="0" algn="r">
              <a:spcBef>
                <a:spcPts val="0"/>
              </a:spcBef>
              <a:spcAft>
                <a:spcPts val="0"/>
              </a:spcAft>
              <a:buClr>
                <a:srgbClr val="FFFFFF"/>
              </a:buClr>
              <a:buSzPts val="1000"/>
              <a:buFont typeface="Calibri"/>
              <a:buNone/>
              <a:defRPr/>
            </a:lvl4pPr>
            <a:lvl5pPr marL="0" lvl="4" indent="0" algn="r">
              <a:spcBef>
                <a:spcPts val="0"/>
              </a:spcBef>
              <a:spcAft>
                <a:spcPts val="0"/>
              </a:spcAft>
              <a:buClr>
                <a:srgbClr val="FFFFFF"/>
              </a:buClr>
              <a:buSzPts val="1000"/>
              <a:buFont typeface="Calibri"/>
              <a:buNone/>
              <a:defRPr/>
            </a:lvl5pPr>
            <a:lvl6pPr marL="0" lvl="5" indent="0" algn="r">
              <a:spcBef>
                <a:spcPts val="0"/>
              </a:spcBef>
              <a:spcAft>
                <a:spcPts val="0"/>
              </a:spcAft>
              <a:buClr>
                <a:srgbClr val="FFFFFF"/>
              </a:buClr>
              <a:buSzPts val="1000"/>
              <a:buFont typeface="Calibri"/>
              <a:buNone/>
              <a:defRPr/>
            </a:lvl6pPr>
            <a:lvl7pPr marL="0" lvl="6" indent="0" algn="r">
              <a:spcBef>
                <a:spcPts val="0"/>
              </a:spcBef>
              <a:spcAft>
                <a:spcPts val="0"/>
              </a:spcAft>
              <a:buClr>
                <a:srgbClr val="FFFFFF"/>
              </a:buClr>
              <a:buSzPts val="1000"/>
              <a:buFont typeface="Calibri"/>
              <a:buNone/>
              <a:defRPr/>
            </a:lvl7pPr>
            <a:lvl8pPr marL="0" lvl="7" indent="0" algn="r">
              <a:spcBef>
                <a:spcPts val="0"/>
              </a:spcBef>
              <a:spcAft>
                <a:spcPts val="0"/>
              </a:spcAft>
              <a:buClr>
                <a:srgbClr val="FFFFFF"/>
              </a:buClr>
              <a:buSzPts val="1000"/>
              <a:buFont typeface="Calibri"/>
              <a:buNone/>
              <a:defRPr/>
            </a:lvl8pPr>
            <a:lvl9pPr marL="0" lvl="8" indent="0" algn="r">
              <a:spcBef>
                <a:spcPts val="0"/>
              </a:spcBef>
              <a:spcAft>
                <a:spcPts val="0"/>
              </a:spcAft>
              <a:buClr>
                <a:srgbClr val="FFFFFF"/>
              </a:buClr>
              <a:buSzPts val="1000"/>
              <a:buFont typeface="Calibri"/>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69"/>
        <p:cNvGrpSpPr/>
        <p:nvPr/>
      </p:nvGrpSpPr>
      <p:grpSpPr>
        <a:xfrm>
          <a:off x="0" y="0"/>
          <a:ext cx="0" cy="0"/>
          <a:chOff x="0" y="0"/>
          <a:chExt cx="0" cy="0"/>
        </a:xfrm>
      </p:grpSpPr>
      <p:sp>
        <p:nvSpPr>
          <p:cNvPr id="70" name="Google Shape;70;p21"/>
          <p:cNvSpPr/>
          <p:nvPr/>
        </p:nvSpPr>
        <p:spPr>
          <a:xfrm>
            <a:off x="16" y="0"/>
            <a:ext cx="4050791" cy="685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1"/>
          <p:cNvSpPr/>
          <p:nvPr/>
        </p:nvSpPr>
        <p:spPr>
          <a:xfrm>
            <a:off x="4040071" y="0"/>
            <a:ext cx="64008" cy="6858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1"/>
          <p:cNvSpPr txBox="1">
            <a:spLocks noGrp="1"/>
          </p:cNvSpPr>
          <p:nvPr>
            <p:ph type="title"/>
          </p:nvPr>
        </p:nvSpPr>
        <p:spPr>
          <a:xfrm>
            <a:off x="457200" y="594359"/>
            <a:ext cx="3200400" cy="228600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FFFFFF"/>
              </a:buClr>
              <a:buSzPts val="3600"/>
              <a:buFont typeface="Calibri"/>
              <a:buNone/>
              <a:defRPr sz="3600"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3" name="Google Shape;73;p21"/>
          <p:cNvSpPr txBox="1">
            <a:spLocks noGrp="1"/>
          </p:cNvSpPr>
          <p:nvPr>
            <p:ph type="body" idx="1"/>
          </p:nvPr>
        </p:nvSpPr>
        <p:spPr>
          <a:xfrm>
            <a:off x="4800600" y="731520"/>
            <a:ext cx="6492240" cy="52578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74" name="Google Shape;74;p21"/>
          <p:cNvSpPr txBox="1">
            <a:spLocks noGrp="1"/>
          </p:cNvSpPr>
          <p:nvPr>
            <p:ph type="body" idx="2"/>
          </p:nvPr>
        </p:nvSpPr>
        <p:spPr>
          <a:xfrm>
            <a:off x="457200" y="2926080"/>
            <a:ext cx="3200400" cy="3379124"/>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1500"/>
              <a:buNone/>
              <a:defRPr sz="1500">
                <a:solidFill>
                  <a:srgbClr val="FFFFFF"/>
                </a:solidFill>
              </a:defRPr>
            </a:lvl1pPr>
            <a:lvl2pPr marL="914400" lvl="1" indent="-228600" algn="l">
              <a:lnSpc>
                <a:spcPct val="90000"/>
              </a:lnSpc>
              <a:spcBef>
                <a:spcPts val="2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75" name="Google Shape;75;p21"/>
          <p:cNvSpPr txBox="1">
            <a:spLocks noGrp="1"/>
          </p:cNvSpPr>
          <p:nvPr>
            <p:ph type="dt" idx="10"/>
          </p:nvPr>
        </p:nvSpPr>
        <p:spPr>
          <a:xfrm>
            <a:off x="465512" y="6459785"/>
            <a:ext cx="26185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1"/>
          <p:cNvSpPr txBox="1">
            <a:spLocks noGrp="1"/>
          </p:cNvSpPr>
          <p:nvPr>
            <p:ph type="ftr" idx="11"/>
          </p:nvPr>
        </p:nvSpPr>
        <p:spPr>
          <a:xfrm>
            <a:off x="4800600" y="6459785"/>
            <a:ext cx="4648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1"/>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Clr>
                <a:schemeClr val="dk2"/>
              </a:buClr>
              <a:buSzPts val="1050"/>
              <a:buFont typeface="Calibri"/>
              <a:buNone/>
              <a:defRPr sz="1050" b="0" i="0" u="none" strike="noStrike" cap="none">
                <a:solidFill>
                  <a:schemeClr val="dk2"/>
                </a:solidFill>
                <a:latin typeface="Calibri"/>
                <a:ea typeface="Calibri"/>
                <a:cs typeface="Calibri"/>
                <a:sym typeface="Calibri"/>
              </a:defRPr>
            </a:lvl1pPr>
            <a:lvl2pPr marL="0" marR="0" lvl="1" indent="0" algn="r">
              <a:spcBef>
                <a:spcPts val="0"/>
              </a:spcBef>
              <a:spcAft>
                <a:spcPts val="0"/>
              </a:spcAft>
              <a:buClr>
                <a:schemeClr val="dk2"/>
              </a:buClr>
              <a:buSzPts val="1050"/>
              <a:buFont typeface="Calibri"/>
              <a:buNone/>
              <a:defRPr sz="1050" b="0" i="0" u="none" strike="noStrike" cap="none">
                <a:solidFill>
                  <a:schemeClr val="dk2"/>
                </a:solidFill>
                <a:latin typeface="Calibri"/>
                <a:ea typeface="Calibri"/>
                <a:cs typeface="Calibri"/>
                <a:sym typeface="Calibri"/>
              </a:defRPr>
            </a:lvl2pPr>
            <a:lvl3pPr marL="0" marR="0" lvl="2" indent="0" algn="r">
              <a:spcBef>
                <a:spcPts val="0"/>
              </a:spcBef>
              <a:spcAft>
                <a:spcPts val="0"/>
              </a:spcAft>
              <a:buClr>
                <a:schemeClr val="dk2"/>
              </a:buClr>
              <a:buSzPts val="1050"/>
              <a:buFont typeface="Calibri"/>
              <a:buNone/>
              <a:defRPr sz="1050" b="0" i="0" u="none" strike="noStrike" cap="none">
                <a:solidFill>
                  <a:schemeClr val="dk2"/>
                </a:solidFill>
                <a:latin typeface="Calibri"/>
                <a:ea typeface="Calibri"/>
                <a:cs typeface="Calibri"/>
                <a:sym typeface="Calibri"/>
              </a:defRPr>
            </a:lvl3pPr>
            <a:lvl4pPr marL="0" marR="0" lvl="3" indent="0" algn="r">
              <a:spcBef>
                <a:spcPts val="0"/>
              </a:spcBef>
              <a:spcAft>
                <a:spcPts val="0"/>
              </a:spcAft>
              <a:buClr>
                <a:schemeClr val="dk2"/>
              </a:buClr>
              <a:buSzPts val="1050"/>
              <a:buFont typeface="Calibri"/>
              <a:buNone/>
              <a:defRPr sz="1050" b="0" i="0" u="none" strike="noStrike" cap="none">
                <a:solidFill>
                  <a:schemeClr val="dk2"/>
                </a:solidFill>
                <a:latin typeface="Calibri"/>
                <a:ea typeface="Calibri"/>
                <a:cs typeface="Calibri"/>
                <a:sym typeface="Calibri"/>
              </a:defRPr>
            </a:lvl4pPr>
            <a:lvl5pPr marL="0" marR="0" lvl="4" indent="0" algn="r">
              <a:spcBef>
                <a:spcPts val="0"/>
              </a:spcBef>
              <a:spcAft>
                <a:spcPts val="0"/>
              </a:spcAft>
              <a:buClr>
                <a:schemeClr val="dk2"/>
              </a:buClr>
              <a:buSzPts val="1050"/>
              <a:buFont typeface="Calibri"/>
              <a:buNone/>
              <a:defRPr sz="1050" b="0" i="0" u="none" strike="noStrike" cap="none">
                <a:solidFill>
                  <a:schemeClr val="dk2"/>
                </a:solidFill>
                <a:latin typeface="Calibri"/>
                <a:ea typeface="Calibri"/>
                <a:cs typeface="Calibri"/>
                <a:sym typeface="Calibri"/>
              </a:defRPr>
            </a:lvl5pPr>
            <a:lvl6pPr marL="0" marR="0" lvl="5" indent="0" algn="r">
              <a:spcBef>
                <a:spcPts val="0"/>
              </a:spcBef>
              <a:spcAft>
                <a:spcPts val="0"/>
              </a:spcAft>
              <a:buClr>
                <a:schemeClr val="dk2"/>
              </a:buClr>
              <a:buSzPts val="1050"/>
              <a:buFont typeface="Calibri"/>
              <a:buNone/>
              <a:defRPr sz="1050" b="0" i="0" u="none" strike="noStrike" cap="none">
                <a:solidFill>
                  <a:schemeClr val="dk2"/>
                </a:solidFill>
                <a:latin typeface="Calibri"/>
                <a:ea typeface="Calibri"/>
                <a:cs typeface="Calibri"/>
                <a:sym typeface="Calibri"/>
              </a:defRPr>
            </a:lvl6pPr>
            <a:lvl7pPr marL="0" marR="0" lvl="6" indent="0" algn="r">
              <a:spcBef>
                <a:spcPts val="0"/>
              </a:spcBef>
              <a:spcAft>
                <a:spcPts val="0"/>
              </a:spcAft>
              <a:buClr>
                <a:schemeClr val="dk2"/>
              </a:buClr>
              <a:buSzPts val="1050"/>
              <a:buFont typeface="Calibri"/>
              <a:buNone/>
              <a:defRPr sz="1050" b="0" i="0" u="none" strike="noStrike" cap="none">
                <a:solidFill>
                  <a:schemeClr val="dk2"/>
                </a:solidFill>
                <a:latin typeface="Calibri"/>
                <a:ea typeface="Calibri"/>
                <a:cs typeface="Calibri"/>
                <a:sym typeface="Calibri"/>
              </a:defRPr>
            </a:lvl7pPr>
            <a:lvl8pPr marL="0" marR="0" lvl="7" indent="0" algn="r">
              <a:spcBef>
                <a:spcPts val="0"/>
              </a:spcBef>
              <a:spcAft>
                <a:spcPts val="0"/>
              </a:spcAft>
              <a:buClr>
                <a:schemeClr val="dk2"/>
              </a:buClr>
              <a:buSzPts val="1050"/>
              <a:buFont typeface="Calibri"/>
              <a:buNone/>
              <a:defRPr sz="1050" b="0" i="0" u="none" strike="noStrike" cap="none">
                <a:solidFill>
                  <a:schemeClr val="dk2"/>
                </a:solidFill>
                <a:latin typeface="Calibri"/>
                <a:ea typeface="Calibri"/>
                <a:cs typeface="Calibri"/>
                <a:sym typeface="Calibri"/>
              </a:defRPr>
            </a:lvl8pPr>
            <a:lvl9pPr marL="0" marR="0" lvl="8" indent="0" algn="r">
              <a:spcBef>
                <a:spcPts val="0"/>
              </a:spcBef>
              <a:spcAft>
                <a:spcPts val="0"/>
              </a:spcAft>
              <a:buClr>
                <a:schemeClr val="dk2"/>
              </a:buClr>
              <a:buSzPts val="1050"/>
              <a:buFont typeface="Calibri"/>
              <a:buNone/>
              <a:defRPr sz="105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78"/>
        <p:cNvGrpSpPr/>
        <p:nvPr/>
      </p:nvGrpSpPr>
      <p:grpSpPr>
        <a:xfrm>
          <a:off x="0" y="0"/>
          <a:ext cx="0" cy="0"/>
          <a:chOff x="0" y="0"/>
          <a:chExt cx="0" cy="0"/>
        </a:xfrm>
      </p:grpSpPr>
      <p:sp>
        <p:nvSpPr>
          <p:cNvPr id="79" name="Google Shape;79;p22"/>
          <p:cNvSpPr/>
          <p:nvPr/>
        </p:nvSpPr>
        <p:spPr>
          <a:xfrm>
            <a:off x="0" y="4953000"/>
            <a:ext cx="12188825" cy="190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2"/>
          <p:cNvSpPr/>
          <p:nvPr/>
        </p:nvSpPr>
        <p:spPr>
          <a:xfrm>
            <a:off x="15" y="491507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2"/>
          <p:cNvSpPr txBox="1">
            <a:spLocks noGrp="1"/>
          </p:cNvSpPr>
          <p:nvPr>
            <p:ph type="title"/>
          </p:nvPr>
        </p:nvSpPr>
        <p:spPr>
          <a:xfrm>
            <a:off x="1097280" y="5074920"/>
            <a:ext cx="10113264" cy="822960"/>
          </a:xfrm>
          <a:prstGeom prst="rect">
            <a:avLst/>
          </a:prstGeom>
          <a:noFill/>
          <a:ln>
            <a:noFill/>
          </a:ln>
        </p:spPr>
        <p:txBody>
          <a:bodyPr spcFirstLastPara="1" wrap="square" lIns="91425" tIns="0" rIns="91425" bIns="0" anchor="b" anchorCtr="0">
            <a:noAutofit/>
          </a:bodyPr>
          <a:lstStyle>
            <a:lvl1pPr lvl="0" algn="l">
              <a:lnSpc>
                <a:spcPct val="85000"/>
              </a:lnSpc>
              <a:spcBef>
                <a:spcPts val="0"/>
              </a:spcBef>
              <a:spcAft>
                <a:spcPts val="0"/>
              </a:spcAft>
              <a:buClr>
                <a:srgbClr val="FFFFFF"/>
              </a:buClr>
              <a:buSzPts val="3600"/>
              <a:buFont typeface="Calibri"/>
              <a:buNone/>
              <a:defRPr sz="3600"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82" name="Google Shape;82;p22"/>
          <p:cNvPicPr preferRelativeResize="0">
            <a:picLocks noGrp="1"/>
          </p:cNvPicPr>
          <p:nvPr>
            <p:ph type="pic" idx="2"/>
          </p:nvPr>
        </p:nvPicPr>
        <p:blipFill/>
        <p:spPr>
          <a:xfrm>
            <a:off x="15" y="0"/>
            <a:ext cx="12191985" cy="4915076"/>
          </a:xfrm>
          <a:prstGeom prst="rect">
            <a:avLst/>
          </a:prstGeom>
          <a:blipFill rotWithShape="1">
            <a:blip r:embed="rId2">
              <a:alphaModFix/>
            </a:blip>
            <a:stretch>
              <a:fillRect/>
            </a:stretch>
          </a:blipFill>
          <a:ln>
            <a:noFill/>
          </a:ln>
        </p:spPr>
      </p:pic>
      <p:sp>
        <p:nvSpPr>
          <p:cNvPr id="83" name="Google Shape;83;p22"/>
          <p:cNvSpPr txBox="1">
            <a:spLocks noGrp="1"/>
          </p:cNvSpPr>
          <p:nvPr>
            <p:ph type="body" idx="1"/>
          </p:nvPr>
        </p:nvSpPr>
        <p:spPr>
          <a:xfrm>
            <a:off x="1097280" y="5907023"/>
            <a:ext cx="10113264" cy="594360"/>
          </a:xfrm>
          <a:prstGeom prst="rect">
            <a:avLst/>
          </a:prstGeom>
          <a:noFill/>
          <a:ln>
            <a:noFill/>
          </a:ln>
        </p:spPr>
        <p:txBody>
          <a:bodyPr spcFirstLastPara="1" wrap="square" lIns="91425" tIns="0" rIns="91425" bIns="0" anchor="t" anchorCtr="0">
            <a:normAutofit/>
          </a:bodyPr>
          <a:lstStyle>
            <a:lvl1pPr marL="457200" lvl="0" indent="-228600" algn="l">
              <a:lnSpc>
                <a:spcPct val="90000"/>
              </a:lnSpc>
              <a:spcBef>
                <a:spcPts val="0"/>
              </a:spcBef>
              <a:spcAft>
                <a:spcPts val="0"/>
              </a:spcAft>
              <a:buSzPts val="1500"/>
              <a:buNone/>
              <a:defRPr sz="1500">
                <a:solidFill>
                  <a:srgbClr val="FFFFFF"/>
                </a:solidFill>
              </a:defRPr>
            </a:lvl1pPr>
            <a:lvl2pPr marL="914400" lvl="1" indent="-228600" algn="l">
              <a:lnSpc>
                <a:spcPct val="90000"/>
              </a:lnSpc>
              <a:spcBef>
                <a:spcPts val="6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84" name="Google Shape;84;p22"/>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22"/>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22"/>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FFFFFF"/>
              </a:buClr>
              <a:buSzPts val="1000"/>
              <a:buFont typeface="Calibri"/>
              <a:buNone/>
              <a:defRPr/>
            </a:lvl1pPr>
            <a:lvl2pPr marL="0" lvl="1" indent="0" algn="r">
              <a:spcBef>
                <a:spcPts val="0"/>
              </a:spcBef>
              <a:spcAft>
                <a:spcPts val="0"/>
              </a:spcAft>
              <a:buClr>
                <a:srgbClr val="FFFFFF"/>
              </a:buClr>
              <a:buSzPts val="1000"/>
              <a:buFont typeface="Calibri"/>
              <a:buNone/>
              <a:defRPr/>
            </a:lvl2pPr>
            <a:lvl3pPr marL="0" lvl="2" indent="0" algn="r">
              <a:spcBef>
                <a:spcPts val="0"/>
              </a:spcBef>
              <a:spcAft>
                <a:spcPts val="0"/>
              </a:spcAft>
              <a:buClr>
                <a:srgbClr val="FFFFFF"/>
              </a:buClr>
              <a:buSzPts val="1000"/>
              <a:buFont typeface="Calibri"/>
              <a:buNone/>
              <a:defRPr/>
            </a:lvl3pPr>
            <a:lvl4pPr marL="0" lvl="3" indent="0" algn="r">
              <a:spcBef>
                <a:spcPts val="0"/>
              </a:spcBef>
              <a:spcAft>
                <a:spcPts val="0"/>
              </a:spcAft>
              <a:buClr>
                <a:srgbClr val="FFFFFF"/>
              </a:buClr>
              <a:buSzPts val="1000"/>
              <a:buFont typeface="Calibri"/>
              <a:buNone/>
              <a:defRPr/>
            </a:lvl4pPr>
            <a:lvl5pPr marL="0" lvl="4" indent="0" algn="r">
              <a:spcBef>
                <a:spcPts val="0"/>
              </a:spcBef>
              <a:spcAft>
                <a:spcPts val="0"/>
              </a:spcAft>
              <a:buClr>
                <a:srgbClr val="FFFFFF"/>
              </a:buClr>
              <a:buSzPts val="1000"/>
              <a:buFont typeface="Calibri"/>
              <a:buNone/>
              <a:defRPr/>
            </a:lvl5pPr>
            <a:lvl6pPr marL="0" lvl="5" indent="0" algn="r">
              <a:spcBef>
                <a:spcPts val="0"/>
              </a:spcBef>
              <a:spcAft>
                <a:spcPts val="0"/>
              </a:spcAft>
              <a:buClr>
                <a:srgbClr val="FFFFFF"/>
              </a:buClr>
              <a:buSzPts val="1000"/>
              <a:buFont typeface="Calibri"/>
              <a:buNone/>
              <a:defRPr/>
            </a:lvl6pPr>
            <a:lvl7pPr marL="0" lvl="6" indent="0" algn="r">
              <a:spcBef>
                <a:spcPts val="0"/>
              </a:spcBef>
              <a:spcAft>
                <a:spcPts val="0"/>
              </a:spcAft>
              <a:buClr>
                <a:srgbClr val="FFFFFF"/>
              </a:buClr>
              <a:buSzPts val="1000"/>
              <a:buFont typeface="Calibri"/>
              <a:buNone/>
              <a:defRPr/>
            </a:lvl7pPr>
            <a:lvl8pPr marL="0" lvl="7" indent="0" algn="r">
              <a:spcBef>
                <a:spcPts val="0"/>
              </a:spcBef>
              <a:spcAft>
                <a:spcPts val="0"/>
              </a:spcAft>
              <a:buClr>
                <a:srgbClr val="FFFFFF"/>
              </a:buClr>
              <a:buSzPts val="1000"/>
              <a:buFont typeface="Calibri"/>
              <a:buNone/>
              <a:defRPr/>
            </a:lvl8pPr>
            <a:lvl9pPr marL="0" lvl="8" indent="0" algn="r">
              <a:spcBef>
                <a:spcPts val="0"/>
              </a:spcBef>
              <a:spcAft>
                <a:spcPts val="0"/>
              </a:spcAft>
              <a:buClr>
                <a:srgbClr val="FFFFFF"/>
              </a:buClr>
              <a:buSzPts val="1000"/>
              <a:buFont typeface="Calibri"/>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3"/>
          <p:cNvSpPr/>
          <p:nvPr/>
        </p:nvSpPr>
        <p:spPr>
          <a:xfrm>
            <a:off x="1" y="6400800"/>
            <a:ext cx="12192000" cy="45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13"/>
          <p:cNvSpPr/>
          <p:nvPr/>
        </p:nvSpPr>
        <p:spPr>
          <a:xfrm>
            <a:off x="0" y="6334316"/>
            <a:ext cx="12192001" cy="659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13"/>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marR="0" lvl="0" algn="l" rtl="0">
              <a:lnSpc>
                <a:spcPct val="85000"/>
              </a:lnSpc>
              <a:spcBef>
                <a:spcPts val="0"/>
              </a:spcBef>
              <a:spcAft>
                <a:spcPts val="0"/>
              </a:spcAft>
              <a:buClr>
                <a:srgbClr val="3F3F3F"/>
              </a:buClr>
              <a:buSzPts val="4800"/>
              <a:buFont typeface="Calibri"/>
              <a:buNone/>
              <a:defRPr sz="4800" b="0" i="0" u="none" strike="noStrike" cap="none">
                <a:solidFill>
                  <a:srgbClr val="3F3F3F"/>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 name="Google Shape;13;p13"/>
          <p:cNvSpPr txBox="1">
            <a:spLocks noGrp="1"/>
          </p:cNvSpPr>
          <p:nvPr>
            <p:ph type="body" idx="1"/>
          </p:nvPr>
        </p:nvSpPr>
        <p:spPr>
          <a:xfrm>
            <a:off x="1097280" y="1845734"/>
            <a:ext cx="10058400" cy="4023360"/>
          </a:xfrm>
          <a:prstGeom prst="rect">
            <a:avLst/>
          </a:prstGeom>
          <a:noFill/>
          <a:ln>
            <a:noFill/>
          </a:ln>
        </p:spPr>
        <p:txBody>
          <a:bodyPr spcFirstLastPara="1" wrap="square" lIns="0" tIns="45700" rIns="0" bIns="45700" anchor="t" anchorCtr="0">
            <a:normAutofit/>
          </a:bodyPr>
          <a:lstStyle>
            <a:lvl1pPr marL="457200" marR="0" lvl="0" indent="-355600" algn="l" rtl="0">
              <a:lnSpc>
                <a:spcPct val="90000"/>
              </a:lnSpc>
              <a:spcBef>
                <a:spcPts val="1200"/>
              </a:spcBef>
              <a:spcAft>
                <a:spcPts val="0"/>
              </a:spcAft>
              <a:buClr>
                <a:schemeClr val="accent1"/>
              </a:buClr>
              <a:buSzPts val="2000"/>
              <a:buFont typeface="Calibri"/>
              <a:buChar char=" "/>
              <a:defRPr sz="2000" b="0" i="0" u="none" strike="noStrike" cap="none">
                <a:solidFill>
                  <a:srgbClr val="3F3F3F"/>
                </a:solidFill>
                <a:latin typeface="Calibri"/>
                <a:ea typeface="Calibri"/>
                <a:cs typeface="Calibri"/>
                <a:sym typeface="Calibri"/>
              </a:defRPr>
            </a:lvl1pPr>
            <a:lvl2pPr marL="914400" marR="0" lvl="1" indent="-342900" algn="l" rtl="0">
              <a:lnSpc>
                <a:spcPct val="90000"/>
              </a:lnSpc>
              <a:spcBef>
                <a:spcPts val="200"/>
              </a:spcBef>
              <a:spcAft>
                <a:spcPts val="0"/>
              </a:spcAft>
              <a:buClr>
                <a:schemeClr val="accent1"/>
              </a:buClr>
              <a:buSzPts val="1800"/>
              <a:buFont typeface="Calibri"/>
              <a:buChar char="◦"/>
              <a:defRPr sz="1800" b="0" i="0" u="none" strike="noStrike" cap="none">
                <a:solidFill>
                  <a:srgbClr val="3F3F3F"/>
                </a:solidFill>
                <a:latin typeface="Calibri"/>
                <a:ea typeface="Calibri"/>
                <a:cs typeface="Calibri"/>
                <a:sym typeface="Calibri"/>
              </a:defRPr>
            </a:lvl2pPr>
            <a:lvl3pPr marL="1371600" marR="0" lvl="2"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8pPr>
            <a:lvl9pPr marL="4114800" marR="0" lvl="8" indent="-317500" algn="l" rtl="0">
              <a:lnSpc>
                <a:spcPct val="90000"/>
              </a:lnSpc>
              <a:spcBef>
                <a:spcPts val="400"/>
              </a:spcBef>
              <a:spcAft>
                <a:spcPts val="40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9pPr>
          </a:lstStyle>
          <a:p>
            <a:endParaRPr/>
          </a:p>
        </p:txBody>
      </p:sp>
      <p:sp>
        <p:nvSpPr>
          <p:cNvPr id="14" name="Google Shape;14;p13"/>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FFFFFF"/>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5" name="Google Shape;15;p13"/>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00" b="0" i="0" u="none" strike="noStrike" cap="none">
                <a:solidFill>
                  <a:srgbClr val="FFFFFF"/>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6" name="Google Shape;16;p13"/>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Clr>
                <a:srgbClr val="FFFFFF"/>
              </a:buClr>
              <a:buSzPts val="1050"/>
              <a:buFont typeface="Calibri"/>
              <a:buNone/>
              <a:defRPr sz="1050" b="0" i="0" u="none" strike="noStrike" cap="none">
                <a:solidFill>
                  <a:srgbClr val="FFFFFF"/>
                </a:solidFill>
                <a:latin typeface="Calibri"/>
                <a:ea typeface="Calibri"/>
                <a:cs typeface="Calibri"/>
                <a:sym typeface="Calibri"/>
              </a:defRPr>
            </a:lvl1pPr>
            <a:lvl2pPr marL="0" marR="0" lvl="1" indent="0" algn="r" rtl="0">
              <a:spcBef>
                <a:spcPts val="0"/>
              </a:spcBef>
              <a:spcAft>
                <a:spcPts val="0"/>
              </a:spcAft>
              <a:buClr>
                <a:srgbClr val="FFFFFF"/>
              </a:buClr>
              <a:buSzPts val="1050"/>
              <a:buFont typeface="Calibri"/>
              <a:buNone/>
              <a:defRPr sz="1050" b="0" i="0" u="none" strike="noStrike" cap="none">
                <a:solidFill>
                  <a:srgbClr val="FFFFFF"/>
                </a:solidFill>
                <a:latin typeface="Calibri"/>
                <a:ea typeface="Calibri"/>
                <a:cs typeface="Calibri"/>
                <a:sym typeface="Calibri"/>
              </a:defRPr>
            </a:lvl2pPr>
            <a:lvl3pPr marL="0" marR="0" lvl="2" indent="0" algn="r" rtl="0">
              <a:spcBef>
                <a:spcPts val="0"/>
              </a:spcBef>
              <a:spcAft>
                <a:spcPts val="0"/>
              </a:spcAft>
              <a:buClr>
                <a:srgbClr val="FFFFFF"/>
              </a:buClr>
              <a:buSzPts val="1050"/>
              <a:buFont typeface="Calibri"/>
              <a:buNone/>
              <a:defRPr sz="1050" b="0" i="0" u="none" strike="noStrike" cap="none">
                <a:solidFill>
                  <a:srgbClr val="FFFFFF"/>
                </a:solidFill>
                <a:latin typeface="Calibri"/>
                <a:ea typeface="Calibri"/>
                <a:cs typeface="Calibri"/>
                <a:sym typeface="Calibri"/>
              </a:defRPr>
            </a:lvl3pPr>
            <a:lvl4pPr marL="0" marR="0" lvl="3" indent="0" algn="r" rtl="0">
              <a:spcBef>
                <a:spcPts val="0"/>
              </a:spcBef>
              <a:spcAft>
                <a:spcPts val="0"/>
              </a:spcAft>
              <a:buClr>
                <a:srgbClr val="FFFFFF"/>
              </a:buClr>
              <a:buSzPts val="1050"/>
              <a:buFont typeface="Calibri"/>
              <a:buNone/>
              <a:defRPr sz="1050" b="0" i="0" u="none" strike="noStrike" cap="none">
                <a:solidFill>
                  <a:srgbClr val="FFFFFF"/>
                </a:solidFill>
                <a:latin typeface="Calibri"/>
                <a:ea typeface="Calibri"/>
                <a:cs typeface="Calibri"/>
                <a:sym typeface="Calibri"/>
              </a:defRPr>
            </a:lvl4pPr>
            <a:lvl5pPr marL="0" marR="0" lvl="4" indent="0" algn="r" rtl="0">
              <a:spcBef>
                <a:spcPts val="0"/>
              </a:spcBef>
              <a:spcAft>
                <a:spcPts val="0"/>
              </a:spcAft>
              <a:buClr>
                <a:srgbClr val="FFFFFF"/>
              </a:buClr>
              <a:buSzPts val="1050"/>
              <a:buFont typeface="Calibri"/>
              <a:buNone/>
              <a:defRPr sz="1050" b="0" i="0" u="none" strike="noStrike" cap="none">
                <a:solidFill>
                  <a:srgbClr val="FFFFFF"/>
                </a:solidFill>
                <a:latin typeface="Calibri"/>
                <a:ea typeface="Calibri"/>
                <a:cs typeface="Calibri"/>
                <a:sym typeface="Calibri"/>
              </a:defRPr>
            </a:lvl5pPr>
            <a:lvl6pPr marL="0" marR="0" lvl="5" indent="0" algn="r" rtl="0">
              <a:spcBef>
                <a:spcPts val="0"/>
              </a:spcBef>
              <a:spcAft>
                <a:spcPts val="0"/>
              </a:spcAft>
              <a:buClr>
                <a:srgbClr val="FFFFFF"/>
              </a:buClr>
              <a:buSzPts val="1050"/>
              <a:buFont typeface="Calibri"/>
              <a:buNone/>
              <a:defRPr sz="1050" b="0" i="0" u="none" strike="noStrike" cap="none">
                <a:solidFill>
                  <a:srgbClr val="FFFFFF"/>
                </a:solidFill>
                <a:latin typeface="Calibri"/>
                <a:ea typeface="Calibri"/>
                <a:cs typeface="Calibri"/>
                <a:sym typeface="Calibri"/>
              </a:defRPr>
            </a:lvl6pPr>
            <a:lvl7pPr marL="0" marR="0" lvl="6" indent="0" algn="r" rtl="0">
              <a:spcBef>
                <a:spcPts val="0"/>
              </a:spcBef>
              <a:spcAft>
                <a:spcPts val="0"/>
              </a:spcAft>
              <a:buClr>
                <a:srgbClr val="FFFFFF"/>
              </a:buClr>
              <a:buSzPts val="1050"/>
              <a:buFont typeface="Calibri"/>
              <a:buNone/>
              <a:defRPr sz="1050" b="0" i="0" u="none" strike="noStrike" cap="none">
                <a:solidFill>
                  <a:srgbClr val="FFFFFF"/>
                </a:solidFill>
                <a:latin typeface="Calibri"/>
                <a:ea typeface="Calibri"/>
                <a:cs typeface="Calibri"/>
                <a:sym typeface="Calibri"/>
              </a:defRPr>
            </a:lvl7pPr>
            <a:lvl8pPr marL="0" marR="0" lvl="7" indent="0" algn="r" rtl="0">
              <a:spcBef>
                <a:spcPts val="0"/>
              </a:spcBef>
              <a:spcAft>
                <a:spcPts val="0"/>
              </a:spcAft>
              <a:buClr>
                <a:srgbClr val="FFFFFF"/>
              </a:buClr>
              <a:buSzPts val="1050"/>
              <a:buFont typeface="Calibri"/>
              <a:buNone/>
              <a:defRPr sz="1050" b="0" i="0" u="none" strike="noStrike" cap="none">
                <a:solidFill>
                  <a:srgbClr val="FFFFFF"/>
                </a:solidFill>
                <a:latin typeface="Calibri"/>
                <a:ea typeface="Calibri"/>
                <a:cs typeface="Calibri"/>
                <a:sym typeface="Calibri"/>
              </a:defRPr>
            </a:lvl8pPr>
            <a:lvl9pPr marL="0" marR="0" lvl="8" indent="0" algn="r" rtl="0">
              <a:spcBef>
                <a:spcPts val="0"/>
              </a:spcBef>
              <a:spcAft>
                <a:spcPts val="0"/>
              </a:spcAft>
              <a:buClr>
                <a:srgbClr val="FFFFFF"/>
              </a:buClr>
              <a:buSzPts val="1050"/>
              <a:buFont typeface="Calibri"/>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cxnSp>
        <p:nvCxnSpPr>
          <p:cNvPr id="17" name="Google Shape;17;p13"/>
          <p:cNvCxnSpPr/>
          <p:nvPr/>
        </p:nvCxnSpPr>
        <p:spPr>
          <a:xfrm>
            <a:off x="1193532" y="1737845"/>
            <a:ext cx="9966960" cy="0"/>
          </a:xfrm>
          <a:prstGeom prst="straightConnector1">
            <a:avLst/>
          </a:prstGeom>
          <a:noFill/>
          <a:ln w="9525" cap="flat" cmpd="sng">
            <a:solidFill>
              <a:srgbClr val="7F7F7F"/>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2.png"/><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
          <p:cNvSpPr/>
          <p:nvPr/>
        </p:nvSpPr>
        <p:spPr>
          <a:xfrm>
            <a:off x="2387991" y="990600"/>
            <a:ext cx="7924800" cy="138499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Clr>
                <a:schemeClr val="dk1"/>
              </a:buClr>
              <a:buSzPts val="2800"/>
              <a:buFont typeface="Trebuchet MS"/>
              <a:buNone/>
            </a:pPr>
            <a:r>
              <a:rPr lang="en-US" sz="2800" b="0" i="0" u="none" strike="noStrike" cap="none" dirty="0">
                <a:solidFill>
                  <a:schemeClr val="dk1"/>
                </a:solidFill>
                <a:latin typeface="Trebuchet MS"/>
                <a:ea typeface="Trebuchet MS"/>
                <a:cs typeface="Trebuchet MS"/>
                <a:sym typeface="Trebuchet MS"/>
              </a:rPr>
              <a:t>UE23CS320</a:t>
            </a:r>
            <a:r>
              <a:rPr lang="en-US" sz="2800" dirty="0">
                <a:solidFill>
                  <a:schemeClr val="dk1"/>
                </a:solidFill>
                <a:latin typeface="Trebuchet MS"/>
                <a:ea typeface="Trebuchet MS"/>
                <a:cs typeface="Trebuchet MS"/>
                <a:sym typeface="Trebuchet MS"/>
              </a:rPr>
              <a:t>B</a:t>
            </a:r>
            <a:r>
              <a:rPr lang="en-US" sz="2800" b="0" i="0" u="none" strike="noStrike" cap="none" dirty="0">
                <a:solidFill>
                  <a:schemeClr val="dk1"/>
                </a:solidFill>
                <a:latin typeface="Trebuchet MS"/>
                <a:ea typeface="Trebuchet MS"/>
                <a:cs typeface="Trebuchet MS"/>
                <a:sym typeface="Trebuchet MS"/>
              </a:rPr>
              <a:t> – Capstone Project Phase – 2</a:t>
            </a:r>
            <a:endParaRPr sz="1800" b="0" i="0" u="none" strike="noStrike" cap="none" dirty="0">
              <a:solidFill>
                <a:schemeClr val="dk1"/>
              </a:solidFill>
              <a:latin typeface="Calibri"/>
              <a:ea typeface="Calibri"/>
              <a:cs typeface="Calibri"/>
              <a:sym typeface="Calibri"/>
            </a:endParaRPr>
          </a:p>
          <a:p>
            <a:pPr marL="0" marR="0" lvl="0" indent="0" algn="ctr" rtl="0">
              <a:spcBef>
                <a:spcPts val="0"/>
              </a:spcBef>
              <a:spcAft>
                <a:spcPts val="0"/>
              </a:spcAft>
              <a:buClr>
                <a:schemeClr val="dk1"/>
              </a:buClr>
              <a:buSzPts val="2800"/>
              <a:buFont typeface="Trebuchet MS"/>
              <a:buNone/>
            </a:pPr>
            <a:r>
              <a:rPr lang="en-US" sz="2800" b="0" i="0" u="none" strike="noStrike" cap="none" dirty="0">
                <a:solidFill>
                  <a:schemeClr val="dk1"/>
                </a:solidFill>
                <a:latin typeface="Trebuchet MS"/>
                <a:ea typeface="Trebuchet MS"/>
                <a:cs typeface="Trebuchet MS"/>
                <a:sym typeface="Trebuchet MS"/>
              </a:rPr>
              <a:t> </a:t>
            </a:r>
            <a:endParaRPr sz="1800" b="0" i="0" u="none" strike="noStrike" cap="none" dirty="0">
              <a:solidFill>
                <a:schemeClr val="dk1"/>
              </a:solidFill>
              <a:latin typeface="Calibri"/>
              <a:ea typeface="Calibri"/>
              <a:cs typeface="Calibri"/>
              <a:sym typeface="Calibri"/>
            </a:endParaRPr>
          </a:p>
          <a:p>
            <a:pPr marL="0" marR="0" lvl="0" indent="0" algn="ctr" rtl="0">
              <a:spcBef>
                <a:spcPts val="0"/>
              </a:spcBef>
              <a:spcAft>
                <a:spcPts val="0"/>
              </a:spcAft>
              <a:buClr>
                <a:schemeClr val="accent2"/>
              </a:buClr>
              <a:buSzPts val="2800"/>
              <a:buFont typeface="Trebuchet MS"/>
              <a:buNone/>
            </a:pPr>
            <a:r>
              <a:rPr lang="en-US" sz="2800" b="0" i="0" u="none" strike="noStrike" cap="none" dirty="0">
                <a:solidFill>
                  <a:schemeClr val="accent2"/>
                </a:solidFill>
                <a:latin typeface="Trebuchet MS"/>
                <a:ea typeface="Trebuchet MS"/>
                <a:cs typeface="Trebuchet MS"/>
                <a:sym typeface="Trebuchet MS"/>
              </a:rPr>
              <a:t>Project Progress Review #1</a:t>
            </a:r>
            <a:endParaRPr sz="1800" b="0" i="0" u="none" strike="noStrike" cap="none" dirty="0">
              <a:solidFill>
                <a:schemeClr val="accent2"/>
              </a:solidFill>
              <a:latin typeface="Calibri"/>
              <a:ea typeface="Calibri"/>
              <a:cs typeface="Calibri"/>
              <a:sym typeface="Calibri"/>
            </a:endParaRPr>
          </a:p>
        </p:txBody>
      </p:sp>
      <p:sp>
        <p:nvSpPr>
          <p:cNvPr id="106" name="Google Shape;106;p1"/>
          <p:cNvSpPr txBox="1"/>
          <p:nvPr/>
        </p:nvSpPr>
        <p:spPr>
          <a:xfrm>
            <a:off x="446314" y="2743013"/>
            <a:ext cx="11375572" cy="1371973"/>
          </a:xfrm>
          <a:prstGeom prst="rect">
            <a:avLst/>
          </a:prstGeom>
          <a:noFill/>
          <a:ln>
            <a:noFill/>
          </a:ln>
        </p:spPr>
        <p:txBody>
          <a:bodyPr spcFirstLastPara="1" wrap="square" lIns="91425" tIns="45700" rIns="91425" bIns="45700" anchor="t" anchorCtr="0">
            <a:noAutofit/>
          </a:bodyPr>
          <a:lstStyle/>
          <a:p>
            <a:pPr eaLnBrk="1"/>
            <a:r>
              <a:rPr lang="en-US" sz="2000" b="0" i="0" u="none" strike="noStrike" cap="none" dirty="0">
                <a:solidFill>
                  <a:srgbClr val="0033CC"/>
                </a:solidFill>
                <a:latin typeface="Trebuchet MS"/>
                <a:ea typeface="Trebuchet MS"/>
                <a:cs typeface="Trebuchet MS"/>
                <a:sym typeface="Trebuchet MS"/>
              </a:rPr>
              <a:t>Project Title   :  </a:t>
            </a:r>
            <a:r>
              <a:rPr lang="en-US" altLang="en-US" sz="2000" dirty="0">
                <a:latin typeface="Times New Roman" panose="02020603050405020304" pitchFamily="18" charset="0"/>
                <a:cs typeface="Times New Roman" panose="02020603050405020304" pitchFamily="18" charset="0"/>
                <a:sym typeface="Times New Roman" panose="02020603050405020304" pitchFamily="18" charset="0"/>
              </a:rPr>
              <a:t>Toward Trustworthy Stock Prediction : A Self-Aware Multimodal Quant AI Framework</a:t>
            </a:r>
            <a:endParaRPr lang="en-US" altLang="en-US" sz="2000" dirty="0">
              <a:solidFill>
                <a:srgbClr val="0033CC"/>
              </a:solidFill>
              <a:latin typeface="Times New Roman" panose="02020603050405020304" pitchFamily="18" charset="0"/>
              <a:cs typeface="Times New Roman" panose="02020603050405020304" pitchFamily="18" charset="0"/>
              <a:sym typeface="Times New Roman" panose="02020603050405020304" pitchFamily="18" charset="0"/>
            </a:endParaRPr>
          </a:p>
          <a:p>
            <a:pPr eaLnBrk="1"/>
            <a:r>
              <a:rPr lang="en-US" sz="2000" dirty="0">
                <a:solidFill>
                  <a:srgbClr val="0033CC"/>
                </a:solidFill>
                <a:latin typeface="Trebuchet MS"/>
                <a:sym typeface="Trebuchet MS"/>
              </a:rPr>
              <a:t>Project ID       :  </a:t>
            </a:r>
            <a:r>
              <a:rPr lang="en-US" altLang="en-US" sz="2000" dirty="0">
                <a:latin typeface="Times New Roman" panose="02020603050405020304" pitchFamily="18" charset="0"/>
                <a:cs typeface="Times New Roman" panose="02020603050405020304" pitchFamily="18" charset="0"/>
                <a:sym typeface="Times New Roman" panose="02020603050405020304" pitchFamily="18" charset="0"/>
              </a:rPr>
              <a:t>PW26_MG_02</a:t>
            </a:r>
            <a:r>
              <a:rPr lang="en-US" sz="2000" dirty="0">
                <a:solidFill>
                  <a:srgbClr val="0033CC"/>
                </a:solidFill>
                <a:latin typeface="Trebuchet MS"/>
                <a:sym typeface="Trebuchet MS"/>
              </a:rPr>
              <a:t>     </a:t>
            </a:r>
            <a:endParaRPr sz="2000" dirty="0">
              <a:solidFill>
                <a:srgbClr val="0033CC"/>
              </a:solidFill>
              <a:latin typeface="Trebuchet MS"/>
              <a:sym typeface="Trebuchet MS"/>
            </a:endParaRPr>
          </a:p>
          <a:p>
            <a:pPr lvl="0">
              <a:buClr>
                <a:srgbClr val="0033CC"/>
              </a:buClr>
              <a:buSzPts val="2400"/>
            </a:pPr>
            <a:r>
              <a:rPr lang="en-US" sz="2000" dirty="0">
                <a:solidFill>
                  <a:srgbClr val="0033CC"/>
                </a:solidFill>
                <a:latin typeface="Trebuchet MS"/>
                <a:sym typeface="Trebuchet MS"/>
              </a:rPr>
              <a:t>Project Guide :  </a:t>
            </a:r>
            <a:r>
              <a:rPr lang="en-US" altLang="en-US" sz="2000" dirty="0">
                <a:latin typeface="Times New Roman" panose="02020603050405020304" pitchFamily="18" charset="0"/>
                <a:cs typeface="Times New Roman" panose="02020603050405020304" pitchFamily="18" charset="0"/>
                <a:sym typeface="Times New Roman" panose="02020603050405020304" pitchFamily="18" charset="0"/>
              </a:rPr>
              <a:t>Prof. Mahitha G</a:t>
            </a:r>
            <a:r>
              <a:rPr lang="en-US" sz="2000" dirty="0">
                <a:solidFill>
                  <a:srgbClr val="0033CC"/>
                </a:solidFill>
                <a:latin typeface="Trebuchet MS"/>
                <a:sym typeface="Trebuchet MS"/>
              </a:rPr>
              <a:t>                </a:t>
            </a:r>
            <a:endParaRPr sz="2000" dirty="0">
              <a:solidFill>
                <a:srgbClr val="0033CC"/>
              </a:solidFill>
              <a:latin typeface="Trebuchet MS"/>
              <a:sym typeface="Trebuchet MS"/>
            </a:endParaRPr>
          </a:p>
          <a:p>
            <a:pPr marL="0" marR="0" lvl="0" indent="0" algn="l" rtl="0">
              <a:spcBef>
                <a:spcPts val="0"/>
              </a:spcBef>
              <a:spcAft>
                <a:spcPts val="0"/>
              </a:spcAft>
              <a:buClr>
                <a:srgbClr val="0033CC"/>
              </a:buClr>
              <a:buSzPts val="2400"/>
              <a:buFont typeface="Trebuchet MS"/>
              <a:buNone/>
            </a:pPr>
            <a:r>
              <a:rPr lang="en-US" sz="2000" dirty="0">
                <a:solidFill>
                  <a:srgbClr val="0033CC"/>
                </a:solidFill>
                <a:latin typeface="Trebuchet MS"/>
                <a:sym typeface="Trebuchet MS"/>
              </a:rPr>
              <a:t>Project Team  : </a:t>
            </a:r>
            <a:endParaRPr sz="2000" dirty="0">
              <a:solidFill>
                <a:srgbClr val="0033CC"/>
              </a:solidFill>
              <a:latin typeface="Trebuchet MS"/>
              <a:sym typeface="Calibri"/>
            </a:endParaRPr>
          </a:p>
          <a:p>
            <a:pPr marL="0" marR="0" lvl="0" indent="0" algn="l" rtl="0">
              <a:spcBef>
                <a:spcPts val="0"/>
              </a:spcBef>
              <a:spcAft>
                <a:spcPts val="0"/>
              </a:spcAft>
              <a:buClr>
                <a:schemeClr val="dk1"/>
              </a:buClr>
              <a:buSzPts val="2400"/>
              <a:buFont typeface="Calibri"/>
              <a:buNone/>
            </a:pPr>
            <a:endParaRPr sz="2400" b="0" i="0" u="none" strike="noStrike" cap="none" dirty="0">
              <a:solidFill>
                <a:srgbClr val="0033CC"/>
              </a:solidFill>
              <a:latin typeface="Trebuchet MS"/>
              <a:ea typeface="Trebuchet MS"/>
              <a:cs typeface="Trebuchet MS"/>
              <a:sym typeface="Trebuchet MS"/>
            </a:endParaRPr>
          </a:p>
          <a:p>
            <a:pPr marL="0" marR="0" lvl="0" indent="0" algn="l" rtl="0">
              <a:spcBef>
                <a:spcPts val="0"/>
              </a:spcBef>
              <a:spcAft>
                <a:spcPts val="0"/>
              </a:spcAft>
              <a:buClr>
                <a:schemeClr val="dk1"/>
              </a:buClr>
              <a:buSzPts val="2400"/>
              <a:buFont typeface="Calibri"/>
              <a:buNone/>
            </a:pPr>
            <a:endParaRPr sz="2400" b="0" i="0" u="none" strike="noStrike" cap="none" dirty="0">
              <a:solidFill>
                <a:srgbClr val="0033CC"/>
              </a:solidFill>
              <a:latin typeface="Trebuchet MS"/>
              <a:ea typeface="Trebuchet MS"/>
              <a:cs typeface="Trebuchet MS"/>
              <a:sym typeface="Trebuchet MS"/>
            </a:endParaRPr>
          </a:p>
        </p:txBody>
      </p:sp>
      <p:pic>
        <p:nvPicPr>
          <p:cNvPr id="107" name="Google Shape;107;p1"/>
          <p:cNvPicPr preferRelativeResize="0"/>
          <p:nvPr/>
        </p:nvPicPr>
        <p:blipFill rotWithShape="1">
          <a:blip r:embed="rId3">
            <a:alphaModFix/>
          </a:blip>
          <a:srcRect/>
          <a:stretch/>
        </p:blipFill>
        <p:spPr>
          <a:xfrm>
            <a:off x="10896601" y="0"/>
            <a:ext cx="1295399" cy="1025106"/>
          </a:xfrm>
          <a:prstGeom prst="rect">
            <a:avLst/>
          </a:prstGeom>
          <a:noFill/>
          <a:ln>
            <a:noFill/>
          </a:ln>
        </p:spPr>
      </p:pic>
      <p:sp>
        <p:nvSpPr>
          <p:cNvPr id="109" name="Google Shape;109;p1"/>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Clr>
                <a:srgbClr val="FFFFFF"/>
              </a:buClr>
              <a:buSzPts val="1000"/>
              <a:buFont typeface="Calibri"/>
              <a:buNone/>
            </a:pPr>
            <a:fld id="{00000000-1234-1234-1234-123412341234}" type="slidenum">
              <a:rPr lang="en-US"/>
              <a:t>1</a:t>
            </a:fld>
            <a:endParaRPr/>
          </a:p>
        </p:txBody>
      </p:sp>
      <p:graphicFrame>
        <p:nvGraphicFramePr>
          <p:cNvPr id="2" name="Table 1">
            <a:extLst>
              <a:ext uri="{FF2B5EF4-FFF2-40B4-BE49-F238E27FC236}">
                <a16:creationId xmlns:a16="http://schemas.microsoft.com/office/drawing/2014/main" id="{5391CFD5-FA5D-7B98-5579-EDD0F0C5BBD9}"/>
              </a:ext>
            </a:extLst>
          </p:cNvPr>
          <p:cNvGraphicFramePr/>
          <p:nvPr>
            <p:extLst>
              <p:ext uri="{D42A27DB-BD31-4B8C-83A1-F6EECF244321}">
                <p14:modId xmlns:p14="http://schemas.microsoft.com/office/powerpoint/2010/main" val="262706557"/>
              </p:ext>
            </p:extLst>
          </p:nvPr>
        </p:nvGraphicFramePr>
        <p:xfrm>
          <a:off x="2387991" y="3740248"/>
          <a:ext cx="8128000" cy="1585192"/>
        </p:xfrm>
        <a:graphic>
          <a:graphicData uri="http://schemas.openxmlformats.org/drawingml/2006/table">
            <a:tbl>
              <a:tblPr firstRow="1" bandRow="1"/>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tblGrid>
              <a:tr h="371078">
                <a:tc>
                  <a:txBody>
                    <a:bodyPr/>
                    <a:lstStyle/>
                    <a:p>
                      <a:pPr algn="l">
                        <a:defRPr sz="1800" b="0">
                          <a:solidFill>
                            <a:srgbClr val="000000"/>
                          </a:solidFill>
                        </a:defRPr>
                      </a:pPr>
                      <a:r>
                        <a:rPr sz="2000" dirty="0">
                          <a:latin typeface="Times New Roman"/>
                          <a:ea typeface="Times New Roman"/>
                          <a:cs typeface="Times New Roman"/>
                          <a:sym typeface="Times New Roman"/>
                        </a:rPr>
                        <a:t>ADISHREE GUPTA</a:t>
                      </a:r>
                    </a:p>
                  </a:txBody>
                  <a:tcPr marL="45720" marR="45720" marT="45749" marB="45749" horzOverflow="overflow">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l">
                        <a:defRPr sz="1800" b="0">
                          <a:solidFill>
                            <a:srgbClr val="000000"/>
                          </a:solidFill>
                        </a:defRPr>
                      </a:pPr>
                      <a:r>
                        <a:rPr sz="2000">
                          <a:latin typeface="Times New Roman"/>
                          <a:ea typeface="Times New Roman"/>
                          <a:cs typeface="Times New Roman"/>
                          <a:sym typeface="Times New Roman"/>
                        </a:rPr>
                        <a:t>PES1UG23CS024</a:t>
                      </a:r>
                    </a:p>
                  </a:txBody>
                  <a:tcPr marL="45720" marR="45720" marT="45749" marB="45749" horzOverflow="overflow">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71078">
                <a:tc>
                  <a:txBody>
                    <a:bodyPr/>
                    <a:lstStyle/>
                    <a:p>
                      <a:pPr algn="l">
                        <a:defRPr sz="1800"/>
                      </a:pPr>
                      <a:r>
                        <a:rPr lang="en-IN" sz="2000" dirty="0">
                          <a:latin typeface="Times New Roman"/>
                          <a:ea typeface="Times New Roman"/>
                          <a:cs typeface="Times New Roman"/>
                          <a:sym typeface="Times New Roman"/>
                        </a:rPr>
                        <a:t>AKSHAT</a:t>
                      </a:r>
                      <a:endParaRPr sz="2000" dirty="0">
                        <a:latin typeface="Times New Roman"/>
                        <a:ea typeface="Times New Roman"/>
                        <a:cs typeface="Times New Roman"/>
                        <a:sym typeface="Times New Roman"/>
                      </a:endParaRPr>
                    </a:p>
                  </a:txBody>
                  <a:tcPr marL="45720" marR="45720" marT="45749" marB="45749" horzOverflow="overflow">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l">
                        <a:defRPr sz="1800"/>
                      </a:pPr>
                      <a:r>
                        <a:rPr lang="en-IN" sz="2000" dirty="0">
                          <a:latin typeface="Times New Roman"/>
                          <a:ea typeface="Times New Roman"/>
                          <a:cs typeface="Times New Roman"/>
                          <a:sym typeface="Times New Roman"/>
                        </a:rPr>
                        <a:t>PES1UG23CS048</a:t>
                      </a:r>
                      <a:endParaRPr sz="2000" dirty="0">
                        <a:latin typeface="Times New Roman"/>
                        <a:ea typeface="Times New Roman"/>
                        <a:cs typeface="Times New Roman"/>
                        <a:sym typeface="Times New Roman"/>
                      </a:endParaRPr>
                    </a:p>
                  </a:txBody>
                  <a:tcPr marL="45720" marR="45720" marT="45749" marB="45749" horzOverflow="overflow">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371078">
                <a:tc>
                  <a:txBody>
                    <a:bodyPr/>
                    <a:lstStyle/>
                    <a:p>
                      <a:pPr algn="l">
                        <a:defRPr sz="1800"/>
                      </a:pPr>
                      <a:r>
                        <a:rPr sz="2000">
                          <a:latin typeface="Times New Roman"/>
                          <a:ea typeface="Times New Roman"/>
                          <a:cs typeface="Times New Roman"/>
                          <a:sym typeface="Times New Roman"/>
                        </a:rPr>
                        <a:t>BHAVANI S</a:t>
                      </a:r>
                    </a:p>
                  </a:txBody>
                  <a:tcPr marL="45720" marR="45720" marT="45749" marB="45749" horzOverflow="overflow">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l">
                        <a:defRPr sz="1800"/>
                      </a:pPr>
                      <a:r>
                        <a:rPr sz="2000">
                          <a:latin typeface="Times New Roman"/>
                          <a:ea typeface="Times New Roman"/>
                          <a:cs typeface="Times New Roman"/>
                          <a:sym typeface="Times New Roman"/>
                        </a:rPr>
                        <a:t>PES1UG23CS144</a:t>
                      </a:r>
                    </a:p>
                  </a:txBody>
                  <a:tcPr marL="45720" marR="45720" marT="45749" marB="45749" horzOverflow="overflow">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371078">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sz="1800"/>
                      </a:pPr>
                      <a:r>
                        <a:rPr lang="en-IN" sz="2000" dirty="0">
                          <a:latin typeface="Times New Roman"/>
                          <a:ea typeface="Times New Roman"/>
                          <a:cs typeface="Times New Roman"/>
                          <a:sym typeface="Times New Roman"/>
                        </a:rPr>
                        <a:t>BHUMIKA S LOKARE</a:t>
                      </a:r>
                    </a:p>
                  </a:txBody>
                  <a:tcPr marL="45720" marR="45720" marT="45749" marB="45749" horzOverflow="overflow">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tc>
                  <a:txBody>
                    <a:bodyPr/>
                    <a:lstStyle/>
                    <a:p>
                      <a:pPr algn="l">
                        <a:defRPr sz="1800"/>
                      </a:pPr>
                      <a:r>
                        <a:rPr lang="en-IN" sz="2000" dirty="0">
                          <a:latin typeface="Times New Roman"/>
                          <a:ea typeface="Times New Roman"/>
                          <a:cs typeface="Times New Roman"/>
                          <a:sym typeface="Times New Roman"/>
                        </a:rPr>
                        <a:t>PES1UG24CS803</a:t>
                      </a:r>
                      <a:endParaRPr sz="2000" dirty="0">
                        <a:latin typeface="Times New Roman"/>
                        <a:ea typeface="Times New Roman"/>
                        <a:cs typeface="Times New Roman"/>
                        <a:sym typeface="Times New Roman"/>
                      </a:endParaRPr>
                    </a:p>
                  </a:txBody>
                  <a:tcPr marL="45720" marR="45720" marT="45749" marB="45749" horzOverflow="overflow">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bl>
          </a:graphicData>
        </a:graphic>
      </p:graphicFrame>
      <p:sp>
        <p:nvSpPr>
          <p:cNvPr id="3" name="Google Shape;96;p3">
            <a:extLst>
              <a:ext uri="{FF2B5EF4-FFF2-40B4-BE49-F238E27FC236}">
                <a16:creationId xmlns:a16="http://schemas.microsoft.com/office/drawing/2014/main" id="{7DB8BDB4-6EC6-0D3E-CCAD-263B8FC3A229}"/>
              </a:ext>
            </a:extLst>
          </p:cNvPr>
          <p:cNvSpPr txBox="1">
            <a:spLocks noChangeArrowheads="1"/>
          </p:cNvSpPr>
          <p:nvPr/>
        </p:nvSpPr>
        <p:spPr bwMode="auto">
          <a:xfrm>
            <a:off x="4084637" y="6547954"/>
            <a:ext cx="4022725" cy="276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45699" tIns="45699" rIns="45699" bIns="45699" anchor="ctr">
            <a:spAutoFit/>
          </a:bodyP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Adishree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Gupta_Bhumika</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Lokare_Bhavani</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S_Akshat</a:t>
            </a:r>
            <a:endPar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0">
          <a:extLst>
            <a:ext uri="{FF2B5EF4-FFF2-40B4-BE49-F238E27FC236}">
              <a16:creationId xmlns:a16="http://schemas.microsoft.com/office/drawing/2014/main" id="{04C1E7BB-7830-3723-8A5C-6570C57D9F22}"/>
            </a:ext>
          </a:extLst>
        </p:cNvPr>
        <p:cNvGrpSpPr/>
        <p:nvPr/>
      </p:nvGrpSpPr>
      <p:grpSpPr>
        <a:xfrm>
          <a:off x="0" y="0"/>
          <a:ext cx="0" cy="0"/>
          <a:chOff x="0" y="0"/>
          <a:chExt cx="0" cy="0"/>
        </a:xfrm>
      </p:grpSpPr>
      <p:pic>
        <p:nvPicPr>
          <p:cNvPr id="3074" name="Picture 2">
            <a:extLst>
              <a:ext uri="{FF2B5EF4-FFF2-40B4-BE49-F238E27FC236}">
                <a16:creationId xmlns:a16="http://schemas.microsoft.com/office/drawing/2014/main" id="{CA6A3398-C767-C911-C656-0CE92F81C5F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39161"/>
          <a:stretch>
            <a:fillRect/>
          </a:stretch>
        </p:blipFill>
        <p:spPr bwMode="auto">
          <a:xfrm>
            <a:off x="3686185" y="1587732"/>
            <a:ext cx="5382668" cy="4705107"/>
          </a:xfrm>
          <a:prstGeom prst="rect">
            <a:avLst/>
          </a:prstGeom>
          <a:noFill/>
          <a:extLst>
            <a:ext uri="{909E8E84-426E-40DD-AFC4-6F175D3DCCD1}">
              <a14:hiddenFill xmlns:a14="http://schemas.microsoft.com/office/drawing/2010/main">
                <a:solidFill>
                  <a:srgbClr val="FFFFFF"/>
                </a:solidFill>
              </a14:hiddenFill>
            </a:ext>
          </a:extLst>
        </p:spPr>
      </p:pic>
      <p:sp>
        <p:nvSpPr>
          <p:cNvPr id="161" name="Google Shape;161;p6">
            <a:extLst>
              <a:ext uri="{FF2B5EF4-FFF2-40B4-BE49-F238E27FC236}">
                <a16:creationId xmlns:a16="http://schemas.microsoft.com/office/drawing/2014/main" id="{65C802CF-5C83-3C6F-4769-59152653AC0A}"/>
              </a:ext>
            </a:extLst>
          </p:cNvPr>
          <p:cNvSpPr/>
          <p:nvPr/>
        </p:nvSpPr>
        <p:spPr>
          <a:xfrm>
            <a:off x="1872343" y="1581149"/>
            <a:ext cx="8795657" cy="45719"/>
          </a:xfrm>
          <a:prstGeom prst="rect">
            <a:avLst/>
          </a:pr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Arial"/>
              <a:ea typeface="Arial"/>
              <a:cs typeface="Arial"/>
              <a:sym typeface="Arial"/>
            </a:endParaRPr>
          </a:p>
        </p:txBody>
      </p:sp>
      <p:sp>
        <p:nvSpPr>
          <p:cNvPr id="162" name="Google Shape;162;p6">
            <a:extLst>
              <a:ext uri="{FF2B5EF4-FFF2-40B4-BE49-F238E27FC236}">
                <a16:creationId xmlns:a16="http://schemas.microsoft.com/office/drawing/2014/main" id="{C32C6870-83DF-782A-2F36-4767AEDA1452}"/>
              </a:ext>
            </a:extLst>
          </p:cNvPr>
          <p:cNvSpPr txBox="1"/>
          <p:nvPr/>
        </p:nvSpPr>
        <p:spPr>
          <a:xfrm>
            <a:off x="3418114" y="1143000"/>
            <a:ext cx="7249886" cy="461700"/>
          </a:xfrm>
          <a:prstGeom prst="rect">
            <a:avLst/>
          </a:prstGeom>
          <a:noFill/>
          <a:ln>
            <a:noFill/>
          </a:ln>
        </p:spPr>
        <p:txBody>
          <a:bodyPr spcFirstLastPara="1" wrap="square" lIns="91425" tIns="45700" rIns="91425" bIns="45700" anchor="t" anchorCtr="0">
            <a:noAutofit/>
          </a:bodyPr>
          <a:lstStyle/>
          <a:p>
            <a:pPr marL="342900" marR="0" lvl="0" indent="-342900" algn="r" rtl="0">
              <a:spcBef>
                <a:spcPts val="0"/>
              </a:spcBef>
              <a:spcAft>
                <a:spcPts val="0"/>
              </a:spcAft>
              <a:buClr>
                <a:schemeClr val="dk1"/>
              </a:buClr>
              <a:buSzPts val="2400"/>
              <a:buFont typeface="Trebuchet MS"/>
              <a:buNone/>
            </a:pPr>
            <a:r>
              <a:rPr lang="en-US" sz="2400" b="0" i="0" u="none" strike="noStrike" cap="none" dirty="0">
                <a:solidFill>
                  <a:schemeClr val="dk1"/>
                </a:solidFill>
                <a:latin typeface="Trebuchet MS"/>
                <a:ea typeface="Trebuchet MS"/>
                <a:cs typeface="Trebuchet MS"/>
                <a:sym typeface="Trebuchet MS"/>
              </a:rPr>
              <a:t>Design Constraints, Assumptions &amp; Dependencies</a:t>
            </a:r>
            <a:endParaRPr sz="2400" b="0" i="0" u="none" strike="noStrike" cap="none" dirty="0">
              <a:solidFill>
                <a:schemeClr val="dk1"/>
              </a:solidFill>
              <a:latin typeface="Calibri"/>
              <a:ea typeface="Calibri"/>
              <a:cs typeface="Calibri"/>
              <a:sym typeface="Calibri"/>
            </a:endParaRPr>
          </a:p>
        </p:txBody>
      </p:sp>
      <p:pic>
        <p:nvPicPr>
          <p:cNvPr id="164" name="Google Shape;164;p6">
            <a:extLst>
              <a:ext uri="{FF2B5EF4-FFF2-40B4-BE49-F238E27FC236}">
                <a16:creationId xmlns:a16="http://schemas.microsoft.com/office/drawing/2014/main" id="{44AC9646-41B3-1669-A1B9-47BF0AEF5194}"/>
              </a:ext>
            </a:extLst>
          </p:cNvPr>
          <p:cNvPicPr preferRelativeResize="0"/>
          <p:nvPr/>
        </p:nvPicPr>
        <p:blipFill rotWithShape="1">
          <a:blip r:embed="rId4">
            <a:alphaModFix/>
          </a:blip>
          <a:srcRect/>
          <a:stretch/>
        </p:blipFill>
        <p:spPr>
          <a:xfrm>
            <a:off x="10896601" y="0"/>
            <a:ext cx="1295399" cy="1025106"/>
          </a:xfrm>
          <a:prstGeom prst="rect">
            <a:avLst/>
          </a:prstGeom>
          <a:noFill/>
          <a:ln>
            <a:noFill/>
          </a:ln>
        </p:spPr>
      </p:pic>
      <p:sp>
        <p:nvSpPr>
          <p:cNvPr id="166" name="Google Shape;166;p6">
            <a:extLst>
              <a:ext uri="{FF2B5EF4-FFF2-40B4-BE49-F238E27FC236}">
                <a16:creationId xmlns:a16="http://schemas.microsoft.com/office/drawing/2014/main" id="{26BBF82B-3972-009D-0B04-78B8434580FC}"/>
              </a:ext>
            </a:extLst>
          </p:cNvPr>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Clr>
                <a:srgbClr val="FFFFFF"/>
              </a:buClr>
              <a:buSzPts val="1000"/>
              <a:buFont typeface="Calibri"/>
              <a:buNone/>
            </a:pPr>
            <a:fld id="{00000000-1234-1234-1234-123412341234}" type="slidenum">
              <a:rPr lang="en-US"/>
              <a:t>10</a:t>
            </a:fld>
            <a:endParaRPr/>
          </a:p>
        </p:txBody>
      </p:sp>
      <p:sp>
        <p:nvSpPr>
          <p:cNvPr id="2" name="TextBox 1">
            <a:extLst>
              <a:ext uri="{FF2B5EF4-FFF2-40B4-BE49-F238E27FC236}">
                <a16:creationId xmlns:a16="http://schemas.microsoft.com/office/drawing/2014/main" id="{8C8D9D72-6D31-92D1-A69D-4AD0D8049195}"/>
              </a:ext>
            </a:extLst>
          </p:cNvPr>
          <p:cNvSpPr txBox="1"/>
          <p:nvPr/>
        </p:nvSpPr>
        <p:spPr>
          <a:xfrm>
            <a:off x="76201" y="1750405"/>
            <a:ext cx="3431458" cy="2246769"/>
          </a:xfrm>
          <a:prstGeom prst="rect">
            <a:avLst/>
          </a:prstGeom>
          <a:solidFill>
            <a:schemeClr val="tx2">
              <a:alpha val="31000"/>
            </a:schemeClr>
          </a:solidFill>
        </p:spPr>
        <p:txBody>
          <a:bodyPr wrap="square" rtlCol="0">
            <a:spAutoFit/>
          </a:bodyPr>
          <a:lstStyle/>
          <a:p>
            <a:pPr algn="ctr"/>
            <a:r>
              <a:rPr lang="en-IN" b="1" dirty="0">
                <a:latin typeface="Times New Roman" panose="02020603050405020304" pitchFamily="18" charset="0"/>
                <a:cs typeface="Times New Roman" panose="02020603050405020304" pitchFamily="18" charset="0"/>
              </a:rPr>
              <a:t>Design Constraints</a:t>
            </a:r>
          </a:p>
          <a:p>
            <a:pPr algn="just"/>
            <a:r>
              <a:rPr lang="en-US" dirty="0">
                <a:latin typeface="Times New Roman" panose="02020603050405020304" pitchFamily="18" charset="0"/>
                <a:cs typeface="Times New Roman" panose="02020603050405020304" pitchFamily="18" charset="0"/>
              </a:rPr>
              <a:t>• Academic time constraints limited full end-to-end integration</a:t>
            </a:r>
          </a:p>
          <a:p>
            <a:pPr algn="just"/>
            <a:r>
              <a:rPr lang="en-US" dirty="0">
                <a:latin typeface="Times New Roman" panose="02020603050405020304" pitchFamily="18" charset="0"/>
                <a:cs typeface="Times New Roman" panose="02020603050405020304" pitchFamily="18" charset="0"/>
              </a:rPr>
              <a:t>• No access to live trading or real-money execution environments</a:t>
            </a:r>
          </a:p>
          <a:p>
            <a:pPr algn="just"/>
            <a:r>
              <a:rPr lang="en-US" dirty="0">
                <a:latin typeface="Times New Roman" panose="02020603050405020304" pitchFamily="18" charset="0"/>
                <a:cs typeface="Times New Roman" panose="02020603050405020304" pitchFamily="18" charset="0"/>
              </a:rPr>
              <a:t>• System required to remain explainability-focused rather than accuracy-focused</a:t>
            </a:r>
          </a:p>
          <a:p>
            <a:pPr algn="just"/>
            <a:r>
              <a:rPr lang="en-US" dirty="0">
                <a:latin typeface="Times New Roman" panose="02020603050405020304" pitchFamily="18" charset="0"/>
                <a:cs typeface="Times New Roman" panose="02020603050405020304" pitchFamily="18" charset="0"/>
              </a:rPr>
              <a:t>• Design needed to support multiple technologies without tight coupling</a:t>
            </a:r>
          </a:p>
          <a:p>
            <a:endParaRPr lang="en-IN"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A5C57839-5397-4DB9-62FF-1562D05D87D2}"/>
              </a:ext>
            </a:extLst>
          </p:cNvPr>
          <p:cNvSpPr txBox="1"/>
          <p:nvPr/>
        </p:nvSpPr>
        <p:spPr>
          <a:xfrm>
            <a:off x="76201" y="4254605"/>
            <a:ext cx="3425981" cy="2031325"/>
          </a:xfrm>
          <a:prstGeom prst="rect">
            <a:avLst/>
          </a:prstGeom>
          <a:solidFill>
            <a:schemeClr val="accent1">
              <a:lumMod val="20000"/>
              <a:lumOff val="80000"/>
              <a:alpha val="13000"/>
            </a:schemeClr>
          </a:solidFill>
        </p:spPr>
        <p:txBody>
          <a:bodyPr wrap="square" rtlCol="0">
            <a:spAutoFit/>
          </a:bodyPr>
          <a:lstStyle/>
          <a:p>
            <a:pPr algn="ctr"/>
            <a:r>
              <a:rPr lang="en-IN" b="1" dirty="0">
                <a:latin typeface="Times New Roman" panose="02020603050405020304" pitchFamily="18" charset="0"/>
                <a:cs typeface="Times New Roman" panose="02020603050405020304" pitchFamily="18" charset="0"/>
              </a:rPr>
              <a:t>Design Assumptions</a:t>
            </a:r>
          </a:p>
          <a:p>
            <a:pPr algn="just"/>
            <a:r>
              <a:rPr lang="en-US" dirty="0">
                <a:latin typeface="Times New Roman" panose="02020603050405020304" pitchFamily="18" charset="0"/>
                <a:cs typeface="Times New Roman" panose="02020603050405020304" pitchFamily="18" charset="0"/>
              </a:rPr>
              <a:t>• Users benefit more from transparent visual explanations than raw predictions</a:t>
            </a:r>
          </a:p>
          <a:p>
            <a:pPr algn="just"/>
            <a:r>
              <a:rPr lang="en-US" dirty="0">
                <a:latin typeface="Times New Roman" panose="02020603050405020304" pitchFamily="18" charset="0"/>
                <a:cs typeface="Times New Roman" panose="02020603050405020304" pitchFamily="18" charset="0"/>
              </a:rPr>
              <a:t>• Historical market data is sufficient for demonstrating feasibility</a:t>
            </a:r>
          </a:p>
          <a:p>
            <a:pPr algn="just"/>
            <a:r>
              <a:rPr lang="en-US" dirty="0">
                <a:latin typeface="Times New Roman" panose="02020603050405020304" pitchFamily="18" charset="0"/>
                <a:cs typeface="Times New Roman" panose="02020603050405020304" pitchFamily="18" charset="0"/>
              </a:rPr>
              <a:t>• Clear separation of system components improves understandability</a:t>
            </a:r>
          </a:p>
          <a:p>
            <a:pPr algn="just"/>
            <a:r>
              <a:rPr lang="en-US" dirty="0">
                <a:latin typeface="Times New Roman" panose="02020603050405020304" pitchFamily="18" charset="0"/>
                <a:cs typeface="Times New Roman" panose="02020603050405020304" pitchFamily="18" charset="0"/>
              </a:rPr>
              <a:t>• Integration can be safely deferred if system flow is well-defined</a:t>
            </a:r>
          </a:p>
        </p:txBody>
      </p:sp>
      <p:sp>
        <p:nvSpPr>
          <p:cNvPr id="5" name="TextBox 4">
            <a:extLst>
              <a:ext uri="{FF2B5EF4-FFF2-40B4-BE49-F238E27FC236}">
                <a16:creationId xmlns:a16="http://schemas.microsoft.com/office/drawing/2014/main" id="{9AC2BB68-30D1-6333-C6A7-AF37F7840FA7}"/>
              </a:ext>
            </a:extLst>
          </p:cNvPr>
          <p:cNvSpPr txBox="1"/>
          <p:nvPr/>
        </p:nvSpPr>
        <p:spPr>
          <a:xfrm>
            <a:off x="9114502" y="1750405"/>
            <a:ext cx="2859783" cy="2246769"/>
          </a:xfrm>
          <a:prstGeom prst="rect">
            <a:avLst/>
          </a:prstGeom>
          <a:solidFill>
            <a:schemeClr val="tx2">
              <a:alpha val="23000"/>
            </a:schemeClr>
          </a:solidFill>
        </p:spPr>
        <p:txBody>
          <a:bodyPr wrap="square" rtlCol="0">
            <a:spAutoFit/>
          </a:bodyPr>
          <a:lstStyle/>
          <a:p>
            <a:pPr algn="ctr"/>
            <a:r>
              <a:rPr lang="en-IN" b="1" dirty="0">
                <a:latin typeface="Times New Roman" panose="02020603050405020304" pitchFamily="18" charset="0"/>
                <a:cs typeface="Times New Roman" panose="02020603050405020304" pitchFamily="18" charset="0"/>
              </a:rPr>
              <a:t>Design Dependencies</a:t>
            </a:r>
          </a:p>
          <a:p>
            <a:pPr algn="just"/>
            <a:r>
              <a:rPr lang="en-US" dirty="0">
                <a:latin typeface="Times New Roman" panose="02020603050405020304" pitchFamily="18" charset="0"/>
                <a:cs typeface="Times New Roman" panose="02020603050405020304" pitchFamily="18" charset="0"/>
              </a:rPr>
              <a:t>• Availability of historical market data for visualization</a:t>
            </a:r>
          </a:p>
          <a:p>
            <a:pPr algn="just"/>
            <a:r>
              <a:rPr lang="en-US" dirty="0">
                <a:latin typeface="Times New Roman" panose="02020603050405020304" pitchFamily="18" charset="0"/>
                <a:cs typeface="Times New Roman" panose="02020603050405020304" pitchFamily="18" charset="0"/>
              </a:rPr>
              <a:t>• Visualization and charting libraries for frontend rendering</a:t>
            </a:r>
          </a:p>
          <a:p>
            <a:pPr algn="just"/>
            <a:r>
              <a:rPr lang="en-US" dirty="0">
                <a:latin typeface="Times New Roman" panose="02020603050405020304" pitchFamily="18" charset="0"/>
                <a:cs typeface="Times New Roman" panose="02020603050405020304" pitchFamily="18" charset="0"/>
              </a:rPr>
              <a:t>• Well-defined interfaces between logical system components</a:t>
            </a:r>
          </a:p>
          <a:p>
            <a:pPr algn="just"/>
            <a:r>
              <a:rPr lang="en-US" dirty="0">
                <a:latin typeface="Times New Roman" panose="02020603050405020304" pitchFamily="18" charset="0"/>
                <a:cs typeface="Times New Roman" panose="02020603050405020304" pitchFamily="18" charset="0"/>
              </a:rPr>
              <a:t>• UML modeling tools for design validation</a:t>
            </a:r>
          </a:p>
          <a:p>
            <a:endParaRPr lang="en-IN"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B3604B4C-045A-F330-0B7C-10576A2E5BA9}"/>
              </a:ext>
            </a:extLst>
          </p:cNvPr>
          <p:cNvSpPr txBox="1"/>
          <p:nvPr/>
        </p:nvSpPr>
        <p:spPr>
          <a:xfrm>
            <a:off x="9068853" y="4089479"/>
            <a:ext cx="2939143" cy="2246769"/>
          </a:xfrm>
          <a:prstGeom prst="rect">
            <a:avLst/>
          </a:prstGeom>
          <a:solidFill>
            <a:schemeClr val="accent4">
              <a:lumMod val="20000"/>
              <a:lumOff val="80000"/>
              <a:alpha val="30000"/>
            </a:schemeClr>
          </a:solidFill>
        </p:spPr>
        <p:txBody>
          <a:bodyPr wrap="square">
            <a:spAutoFit/>
          </a:bodyPr>
          <a:lstStyle/>
          <a:p>
            <a:pPr algn="ctr">
              <a:buNone/>
            </a:pPr>
            <a:r>
              <a:rPr lang="en-IN" b="1" dirty="0">
                <a:latin typeface="Times New Roman" panose="02020603050405020304" pitchFamily="18" charset="0"/>
                <a:cs typeface="Times New Roman" panose="02020603050405020304" pitchFamily="18" charset="0"/>
              </a:rPr>
              <a:t>Impact on the Project</a:t>
            </a:r>
          </a:p>
          <a:p>
            <a:pPr algn="just">
              <a:buNone/>
            </a:pPr>
            <a:r>
              <a:rPr lang="en-US" dirty="0">
                <a:latin typeface="Times New Roman" panose="02020603050405020304" pitchFamily="18" charset="0"/>
                <a:cs typeface="Times New Roman" panose="02020603050405020304" pitchFamily="18" charset="0"/>
              </a:rPr>
              <a:t>• Enables early validation of user workflows</a:t>
            </a:r>
          </a:p>
          <a:p>
            <a:pPr algn="just">
              <a:buNone/>
            </a:pPr>
            <a:r>
              <a:rPr lang="en-US" dirty="0">
                <a:latin typeface="Times New Roman" panose="02020603050405020304" pitchFamily="18" charset="0"/>
                <a:cs typeface="Times New Roman" panose="02020603050405020304" pitchFamily="18" charset="0"/>
              </a:rPr>
              <a:t>• Reduces risk of architectural rework in later phases</a:t>
            </a:r>
          </a:p>
          <a:p>
            <a:pPr algn="just">
              <a:buNone/>
            </a:pPr>
            <a:r>
              <a:rPr lang="en-US" dirty="0">
                <a:latin typeface="Times New Roman" panose="02020603050405020304" pitchFamily="18" charset="0"/>
                <a:cs typeface="Times New Roman" panose="02020603050405020304" pitchFamily="18" charset="0"/>
              </a:rPr>
              <a:t>• Allows independent evolution of system components</a:t>
            </a:r>
          </a:p>
          <a:p>
            <a:pPr algn="just">
              <a:buNone/>
            </a:pPr>
            <a:r>
              <a:rPr lang="en-US" dirty="0">
                <a:latin typeface="Times New Roman" panose="02020603050405020304" pitchFamily="18" charset="0"/>
                <a:cs typeface="Times New Roman" panose="02020603050405020304" pitchFamily="18" charset="0"/>
              </a:rPr>
              <a:t>• Shifts integration effort to subsequent phases</a:t>
            </a:r>
          </a:p>
          <a:p>
            <a:pPr>
              <a:buNone/>
            </a:pPr>
            <a:endParaRPr lang="en-IN" b="1" dirty="0">
              <a:latin typeface="Times New Roman" panose="02020603050405020304" pitchFamily="18" charset="0"/>
              <a:cs typeface="Times New Roman" panose="02020603050405020304" pitchFamily="18" charset="0"/>
            </a:endParaRPr>
          </a:p>
        </p:txBody>
      </p:sp>
      <p:sp>
        <p:nvSpPr>
          <p:cNvPr id="8" name="Google Shape;121;p2">
            <a:extLst>
              <a:ext uri="{FF2B5EF4-FFF2-40B4-BE49-F238E27FC236}">
                <a16:creationId xmlns:a16="http://schemas.microsoft.com/office/drawing/2014/main" id="{E67FA31D-5B25-7AC5-E6C3-56588130E4F4}"/>
              </a:ext>
            </a:extLst>
          </p:cNvPr>
          <p:cNvSpPr txBox="1"/>
          <p:nvPr/>
        </p:nvSpPr>
        <p:spPr>
          <a:xfrm>
            <a:off x="24674" y="104475"/>
            <a:ext cx="6662056" cy="339662"/>
          </a:xfrm>
          <a:prstGeom prst="rect">
            <a:avLst/>
          </a:prstGeom>
          <a:noFill/>
          <a:ln>
            <a:noFill/>
          </a:ln>
        </p:spPr>
        <p:txBody>
          <a:bodyPr spcFirstLastPara="1" wrap="square" lIns="91425" tIns="45700" rIns="91425" bIns="45700" anchor="ctr" anchorCtr="0">
            <a:noAutofit/>
          </a:bodyPr>
          <a:lstStyle/>
          <a:p>
            <a:pPr lvl="0" algn="ctr">
              <a:buClr>
                <a:srgbClr val="888888"/>
              </a:buClr>
              <a:buSzPts val="1200"/>
            </a:pPr>
            <a:r>
              <a:rPr lang="en-US" altLang="en-US" sz="1200" b="1" dirty="0">
                <a:latin typeface="Times New Roman" panose="02020603050405020304" pitchFamily="18" charset="0"/>
                <a:cs typeface="Times New Roman" panose="02020603050405020304" pitchFamily="18" charset="0"/>
                <a:sym typeface="Times New Roman" panose="02020603050405020304" pitchFamily="18" charset="0"/>
              </a:rPr>
              <a:t>Toward Trustworthy Stock Prediction : A Self-Aware Multimodal Quant AI Framework</a:t>
            </a:r>
            <a:endParaRPr sz="1800" b="1" i="0" u="none" strike="noStrike" cap="none" dirty="0">
              <a:solidFill>
                <a:schemeClr val="dk1"/>
              </a:solidFill>
              <a:latin typeface="Calibri"/>
              <a:ea typeface="Calibri"/>
              <a:cs typeface="Calibri"/>
              <a:sym typeface="Calibri"/>
            </a:endParaRPr>
          </a:p>
        </p:txBody>
      </p:sp>
      <p:sp>
        <p:nvSpPr>
          <p:cNvPr id="9" name="Google Shape;96;p3">
            <a:extLst>
              <a:ext uri="{FF2B5EF4-FFF2-40B4-BE49-F238E27FC236}">
                <a16:creationId xmlns:a16="http://schemas.microsoft.com/office/drawing/2014/main" id="{AEC94BE2-8CD0-DE8D-FB79-E00D3EA3FA7A}"/>
              </a:ext>
            </a:extLst>
          </p:cNvPr>
          <p:cNvSpPr txBox="1">
            <a:spLocks noChangeArrowheads="1"/>
          </p:cNvSpPr>
          <p:nvPr/>
        </p:nvSpPr>
        <p:spPr bwMode="auto">
          <a:xfrm>
            <a:off x="4084637" y="6547954"/>
            <a:ext cx="4022725" cy="276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45699" tIns="45699" rIns="45699" bIns="45699" anchor="ctr">
            <a:spAutoFit/>
          </a:bodyP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Adishree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Gupta_Bhumika</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Lokare_Bhavani</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S_Akshat</a:t>
            </a:r>
            <a:endPar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endParaRPr>
          </a:p>
        </p:txBody>
      </p:sp>
    </p:spTree>
    <p:extLst>
      <p:ext uri="{BB962C8B-B14F-4D97-AF65-F5344CB8AC3E}">
        <p14:creationId xmlns:p14="http://schemas.microsoft.com/office/powerpoint/2010/main" val="41420732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7"/>
          <p:cNvSpPr/>
          <p:nvPr/>
        </p:nvSpPr>
        <p:spPr>
          <a:xfrm>
            <a:off x="3048000" y="1581150"/>
            <a:ext cx="7620000" cy="36600"/>
          </a:xfrm>
          <a:prstGeom prst="rect">
            <a:avLst/>
          </a:pr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Arial"/>
              <a:ea typeface="Arial"/>
              <a:cs typeface="Arial"/>
              <a:sym typeface="Arial"/>
            </a:endParaRPr>
          </a:p>
        </p:txBody>
      </p:sp>
      <p:sp>
        <p:nvSpPr>
          <p:cNvPr id="173" name="Google Shape;173;p7"/>
          <p:cNvSpPr txBox="1"/>
          <p:nvPr/>
        </p:nvSpPr>
        <p:spPr>
          <a:xfrm>
            <a:off x="4191000" y="1143000"/>
            <a:ext cx="6476999" cy="461700"/>
          </a:xfrm>
          <a:prstGeom prst="rect">
            <a:avLst/>
          </a:prstGeom>
          <a:noFill/>
          <a:ln>
            <a:noFill/>
          </a:ln>
        </p:spPr>
        <p:txBody>
          <a:bodyPr spcFirstLastPara="1" wrap="square" lIns="91425" tIns="45700" rIns="91425" bIns="45700" anchor="t" anchorCtr="0">
            <a:noAutofit/>
          </a:bodyPr>
          <a:lstStyle/>
          <a:p>
            <a:pPr marL="342900" marR="0" lvl="0" indent="-342900" algn="r" rtl="0">
              <a:spcBef>
                <a:spcPts val="0"/>
              </a:spcBef>
              <a:spcAft>
                <a:spcPts val="0"/>
              </a:spcAft>
              <a:buClr>
                <a:schemeClr val="dk1"/>
              </a:buClr>
              <a:buSzPts val="2400"/>
              <a:buFont typeface="Trebuchet MS"/>
              <a:buNone/>
            </a:pPr>
            <a:r>
              <a:rPr lang="en-US" sz="2400" b="0" i="0" u="none" strike="noStrike" cap="none" dirty="0">
                <a:solidFill>
                  <a:schemeClr val="dk1"/>
                </a:solidFill>
                <a:latin typeface="Trebuchet MS"/>
                <a:ea typeface="Trebuchet MS"/>
                <a:cs typeface="Trebuchet MS"/>
                <a:sym typeface="Trebuchet MS"/>
              </a:rPr>
              <a:t>Proposed Methodology / Approach</a:t>
            </a:r>
            <a:endParaRPr sz="2400" b="0" i="0" u="none" strike="noStrike" cap="none" dirty="0">
              <a:solidFill>
                <a:schemeClr val="dk1"/>
              </a:solidFill>
              <a:latin typeface="Calibri"/>
              <a:ea typeface="Calibri"/>
              <a:cs typeface="Calibri"/>
              <a:sym typeface="Calibri"/>
            </a:endParaRPr>
          </a:p>
        </p:txBody>
      </p:sp>
      <p:pic>
        <p:nvPicPr>
          <p:cNvPr id="175" name="Google Shape;175;p7"/>
          <p:cNvPicPr preferRelativeResize="0"/>
          <p:nvPr/>
        </p:nvPicPr>
        <p:blipFill rotWithShape="1">
          <a:blip r:embed="rId3">
            <a:alphaModFix/>
          </a:blip>
          <a:srcRect/>
          <a:stretch/>
        </p:blipFill>
        <p:spPr>
          <a:xfrm>
            <a:off x="10896601" y="0"/>
            <a:ext cx="1295399" cy="1025106"/>
          </a:xfrm>
          <a:prstGeom prst="rect">
            <a:avLst/>
          </a:prstGeom>
          <a:noFill/>
          <a:ln>
            <a:noFill/>
          </a:ln>
        </p:spPr>
      </p:pic>
      <p:sp>
        <p:nvSpPr>
          <p:cNvPr id="177" name="Google Shape;177;p7"/>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Clr>
                <a:srgbClr val="FFFFFF"/>
              </a:buClr>
              <a:buSzPts val="1000"/>
              <a:buFont typeface="Calibri"/>
              <a:buNone/>
            </a:pPr>
            <a:fld id="{00000000-1234-1234-1234-123412341234}" type="slidenum">
              <a:rPr lang="en-US"/>
              <a:t>11</a:t>
            </a:fld>
            <a:endParaRPr/>
          </a:p>
        </p:txBody>
      </p:sp>
      <p:pic>
        <p:nvPicPr>
          <p:cNvPr id="4104" name="Picture 8">
            <a:extLst>
              <a:ext uri="{FF2B5EF4-FFF2-40B4-BE49-F238E27FC236}">
                <a16:creationId xmlns:a16="http://schemas.microsoft.com/office/drawing/2014/main" id="{A3294D15-B0A2-8EAA-6DFF-CEA2CAE14C9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58350" y="1617750"/>
            <a:ext cx="6096000" cy="4646514"/>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a:extLst>
              <a:ext uri="{FF2B5EF4-FFF2-40B4-BE49-F238E27FC236}">
                <a16:creationId xmlns:a16="http://schemas.microsoft.com/office/drawing/2014/main" id="{0F1AB86A-4C70-0B0B-5F37-F77AEB1F03D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3809"/>
          <a:stretch>
            <a:fillRect/>
          </a:stretch>
        </p:blipFill>
        <p:spPr bwMode="auto">
          <a:xfrm>
            <a:off x="94125" y="1647246"/>
            <a:ext cx="5632450" cy="4646514"/>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121;p2">
            <a:extLst>
              <a:ext uri="{FF2B5EF4-FFF2-40B4-BE49-F238E27FC236}">
                <a16:creationId xmlns:a16="http://schemas.microsoft.com/office/drawing/2014/main" id="{4705EEB7-A136-939A-7FD5-2DD41D08D5E8}"/>
              </a:ext>
            </a:extLst>
          </p:cNvPr>
          <p:cNvSpPr txBox="1"/>
          <p:nvPr/>
        </p:nvSpPr>
        <p:spPr>
          <a:xfrm>
            <a:off x="24674" y="104475"/>
            <a:ext cx="6662056" cy="339662"/>
          </a:xfrm>
          <a:prstGeom prst="rect">
            <a:avLst/>
          </a:prstGeom>
          <a:noFill/>
          <a:ln>
            <a:noFill/>
          </a:ln>
        </p:spPr>
        <p:txBody>
          <a:bodyPr spcFirstLastPara="1" wrap="square" lIns="91425" tIns="45700" rIns="91425" bIns="45700" anchor="ctr" anchorCtr="0">
            <a:noAutofit/>
          </a:bodyPr>
          <a:lstStyle/>
          <a:p>
            <a:pPr lvl="0" algn="ctr">
              <a:buClr>
                <a:srgbClr val="888888"/>
              </a:buClr>
              <a:buSzPts val="1200"/>
            </a:pPr>
            <a:r>
              <a:rPr lang="en-US" altLang="en-US" sz="1200" b="1" dirty="0">
                <a:latin typeface="Times New Roman" panose="02020603050405020304" pitchFamily="18" charset="0"/>
                <a:cs typeface="Times New Roman" panose="02020603050405020304" pitchFamily="18" charset="0"/>
                <a:sym typeface="Times New Roman" panose="02020603050405020304" pitchFamily="18" charset="0"/>
              </a:rPr>
              <a:t>Toward Trustworthy Stock Prediction : A Self-Aware Multimodal Quant AI Framework</a:t>
            </a:r>
            <a:endParaRPr sz="1800" b="1" i="0" u="none" strike="noStrike" cap="none" dirty="0">
              <a:solidFill>
                <a:schemeClr val="dk1"/>
              </a:solidFill>
              <a:latin typeface="Calibri"/>
              <a:ea typeface="Calibri"/>
              <a:cs typeface="Calibri"/>
              <a:sym typeface="Calibri"/>
            </a:endParaRPr>
          </a:p>
        </p:txBody>
      </p:sp>
      <p:sp>
        <p:nvSpPr>
          <p:cNvPr id="3" name="Google Shape;96;p3">
            <a:extLst>
              <a:ext uri="{FF2B5EF4-FFF2-40B4-BE49-F238E27FC236}">
                <a16:creationId xmlns:a16="http://schemas.microsoft.com/office/drawing/2014/main" id="{EBE7BAC9-3B25-C8CC-7B01-9BCB43A58107}"/>
              </a:ext>
            </a:extLst>
          </p:cNvPr>
          <p:cNvSpPr txBox="1">
            <a:spLocks noChangeArrowheads="1"/>
          </p:cNvSpPr>
          <p:nvPr/>
        </p:nvSpPr>
        <p:spPr bwMode="auto">
          <a:xfrm>
            <a:off x="4084637" y="6547954"/>
            <a:ext cx="4022725" cy="276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45699" tIns="45699" rIns="45699" bIns="45699" anchor="ctr">
            <a:spAutoFit/>
          </a:bodyP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Adishree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Gupta_Bhumika</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Lokare_Bhavani</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S_Akshat</a:t>
            </a:r>
            <a:endPar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1">
          <a:extLst>
            <a:ext uri="{FF2B5EF4-FFF2-40B4-BE49-F238E27FC236}">
              <a16:creationId xmlns:a16="http://schemas.microsoft.com/office/drawing/2014/main" id="{0C69B804-7F2D-373F-D717-B937F19F0C2C}"/>
            </a:ext>
          </a:extLst>
        </p:cNvPr>
        <p:cNvGrpSpPr/>
        <p:nvPr/>
      </p:nvGrpSpPr>
      <p:grpSpPr>
        <a:xfrm>
          <a:off x="0" y="0"/>
          <a:ext cx="0" cy="0"/>
          <a:chOff x="0" y="0"/>
          <a:chExt cx="0" cy="0"/>
        </a:xfrm>
      </p:grpSpPr>
      <p:sp>
        <p:nvSpPr>
          <p:cNvPr id="172" name="Google Shape;172;p7">
            <a:extLst>
              <a:ext uri="{FF2B5EF4-FFF2-40B4-BE49-F238E27FC236}">
                <a16:creationId xmlns:a16="http://schemas.microsoft.com/office/drawing/2014/main" id="{B3EE8ADA-05F2-A1A7-A377-C69C2EA0DA9D}"/>
              </a:ext>
            </a:extLst>
          </p:cNvPr>
          <p:cNvSpPr/>
          <p:nvPr/>
        </p:nvSpPr>
        <p:spPr>
          <a:xfrm>
            <a:off x="3048000" y="1581150"/>
            <a:ext cx="7620000" cy="36600"/>
          </a:xfrm>
          <a:prstGeom prst="rect">
            <a:avLst/>
          </a:pr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Arial"/>
              <a:ea typeface="Arial"/>
              <a:cs typeface="Arial"/>
              <a:sym typeface="Arial"/>
            </a:endParaRPr>
          </a:p>
        </p:txBody>
      </p:sp>
      <p:sp>
        <p:nvSpPr>
          <p:cNvPr id="173" name="Google Shape;173;p7">
            <a:extLst>
              <a:ext uri="{FF2B5EF4-FFF2-40B4-BE49-F238E27FC236}">
                <a16:creationId xmlns:a16="http://schemas.microsoft.com/office/drawing/2014/main" id="{3D37D80A-7C84-F235-7099-DA9B14925138}"/>
              </a:ext>
            </a:extLst>
          </p:cNvPr>
          <p:cNvSpPr txBox="1"/>
          <p:nvPr/>
        </p:nvSpPr>
        <p:spPr>
          <a:xfrm>
            <a:off x="4191000" y="1143000"/>
            <a:ext cx="6476999" cy="461700"/>
          </a:xfrm>
          <a:prstGeom prst="rect">
            <a:avLst/>
          </a:prstGeom>
          <a:noFill/>
          <a:ln>
            <a:noFill/>
          </a:ln>
        </p:spPr>
        <p:txBody>
          <a:bodyPr spcFirstLastPara="1" wrap="square" lIns="91425" tIns="45700" rIns="91425" bIns="45700" anchor="t" anchorCtr="0">
            <a:noAutofit/>
          </a:bodyPr>
          <a:lstStyle/>
          <a:p>
            <a:pPr marL="342900" marR="0" lvl="0" indent="-342900" algn="r" rtl="0">
              <a:spcBef>
                <a:spcPts val="0"/>
              </a:spcBef>
              <a:spcAft>
                <a:spcPts val="0"/>
              </a:spcAft>
              <a:buClr>
                <a:schemeClr val="dk1"/>
              </a:buClr>
              <a:buSzPts val="2400"/>
              <a:buFont typeface="Trebuchet MS"/>
              <a:buNone/>
            </a:pPr>
            <a:r>
              <a:rPr lang="en-US" sz="2400" b="0" i="0" u="none" strike="noStrike" cap="none" dirty="0">
                <a:solidFill>
                  <a:schemeClr val="dk1"/>
                </a:solidFill>
                <a:latin typeface="Trebuchet MS"/>
                <a:ea typeface="Trebuchet MS"/>
                <a:cs typeface="Trebuchet MS"/>
                <a:sym typeface="Trebuchet MS"/>
              </a:rPr>
              <a:t>Proposed Methodology / Approach</a:t>
            </a:r>
            <a:endParaRPr sz="2400" b="0" i="0" u="none" strike="noStrike" cap="none" dirty="0">
              <a:solidFill>
                <a:schemeClr val="dk1"/>
              </a:solidFill>
              <a:latin typeface="Calibri"/>
              <a:ea typeface="Calibri"/>
              <a:cs typeface="Calibri"/>
              <a:sym typeface="Calibri"/>
            </a:endParaRPr>
          </a:p>
        </p:txBody>
      </p:sp>
      <p:pic>
        <p:nvPicPr>
          <p:cNvPr id="175" name="Google Shape;175;p7">
            <a:extLst>
              <a:ext uri="{FF2B5EF4-FFF2-40B4-BE49-F238E27FC236}">
                <a16:creationId xmlns:a16="http://schemas.microsoft.com/office/drawing/2014/main" id="{E3A9BF0F-8386-D66D-C8D3-BCF101274924}"/>
              </a:ext>
            </a:extLst>
          </p:cNvPr>
          <p:cNvPicPr preferRelativeResize="0"/>
          <p:nvPr/>
        </p:nvPicPr>
        <p:blipFill rotWithShape="1">
          <a:blip r:embed="rId3">
            <a:alphaModFix/>
          </a:blip>
          <a:srcRect/>
          <a:stretch/>
        </p:blipFill>
        <p:spPr>
          <a:xfrm>
            <a:off x="10896601" y="0"/>
            <a:ext cx="1295399" cy="1025106"/>
          </a:xfrm>
          <a:prstGeom prst="rect">
            <a:avLst/>
          </a:prstGeom>
          <a:noFill/>
          <a:ln>
            <a:noFill/>
          </a:ln>
        </p:spPr>
      </p:pic>
      <p:sp>
        <p:nvSpPr>
          <p:cNvPr id="177" name="Google Shape;177;p7">
            <a:extLst>
              <a:ext uri="{FF2B5EF4-FFF2-40B4-BE49-F238E27FC236}">
                <a16:creationId xmlns:a16="http://schemas.microsoft.com/office/drawing/2014/main" id="{B6F754E1-6FE1-D84D-0179-EF2AE1765B7B}"/>
              </a:ext>
            </a:extLst>
          </p:cNvPr>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Clr>
                <a:srgbClr val="FFFFFF"/>
              </a:buClr>
              <a:buSzPts val="1000"/>
              <a:buFont typeface="Calibri"/>
              <a:buNone/>
            </a:pPr>
            <a:fld id="{00000000-1234-1234-1234-123412341234}" type="slidenum">
              <a:rPr lang="en-US"/>
              <a:t>12</a:t>
            </a:fld>
            <a:endParaRPr/>
          </a:p>
        </p:txBody>
      </p:sp>
      <p:graphicFrame>
        <p:nvGraphicFramePr>
          <p:cNvPr id="2" name="Table 1">
            <a:extLst>
              <a:ext uri="{FF2B5EF4-FFF2-40B4-BE49-F238E27FC236}">
                <a16:creationId xmlns:a16="http://schemas.microsoft.com/office/drawing/2014/main" id="{CB2F5F1B-74D5-8E83-5DE1-D807678C2EF6}"/>
              </a:ext>
            </a:extLst>
          </p:cNvPr>
          <p:cNvGraphicFramePr>
            <a:graphicFrameLocks noGrp="1"/>
          </p:cNvGraphicFramePr>
          <p:nvPr>
            <p:extLst>
              <p:ext uri="{D42A27DB-BD31-4B8C-83A1-F6EECF244321}">
                <p14:modId xmlns:p14="http://schemas.microsoft.com/office/powerpoint/2010/main" val="1108769801"/>
              </p:ext>
            </p:extLst>
          </p:nvPr>
        </p:nvGraphicFramePr>
        <p:xfrm>
          <a:off x="462117" y="1690950"/>
          <a:ext cx="11366088" cy="4564101"/>
        </p:xfrm>
        <a:graphic>
          <a:graphicData uri="http://schemas.openxmlformats.org/drawingml/2006/table">
            <a:tbl>
              <a:tblPr/>
              <a:tblGrid>
                <a:gridCol w="1779638">
                  <a:extLst>
                    <a:ext uri="{9D8B030D-6E8A-4147-A177-3AD203B41FA5}">
                      <a16:colId xmlns:a16="http://schemas.microsoft.com/office/drawing/2014/main" val="3035315934"/>
                    </a:ext>
                  </a:extLst>
                </a:gridCol>
                <a:gridCol w="5525729">
                  <a:extLst>
                    <a:ext uri="{9D8B030D-6E8A-4147-A177-3AD203B41FA5}">
                      <a16:colId xmlns:a16="http://schemas.microsoft.com/office/drawing/2014/main" val="3752524407"/>
                    </a:ext>
                  </a:extLst>
                </a:gridCol>
                <a:gridCol w="4060721">
                  <a:extLst>
                    <a:ext uri="{9D8B030D-6E8A-4147-A177-3AD203B41FA5}">
                      <a16:colId xmlns:a16="http://schemas.microsoft.com/office/drawing/2014/main" val="2273743962"/>
                    </a:ext>
                  </a:extLst>
                </a:gridCol>
              </a:tblGrid>
              <a:tr h="268012">
                <a:tc>
                  <a:txBody>
                    <a:bodyPr/>
                    <a:lstStyle/>
                    <a:p>
                      <a:pPr algn="ctr">
                        <a:buNone/>
                      </a:pPr>
                      <a:r>
                        <a:rPr lang="en-IN" sz="1050" b="1" dirty="0">
                          <a:latin typeface="Times New Roman" panose="02020603050405020304" pitchFamily="18" charset="0"/>
                          <a:cs typeface="Times New Roman" panose="02020603050405020304" pitchFamily="18" charset="0"/>
                        </a:rPr>
                        <a:t>Aspect</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algn="ctr">
                        <a:buNone/>
                      </a:pPr>
                      <a:r>
                        <a:rPr lang="en-US" sz="1050" b="1" dirty="0">
                          <a:latin typeface="Times New Roman" panose="02020603050405020304" pitchFamily="18" charset="0"/>
                          <a:cs typeface="Times New Roman" panose="02020603050405020304" pitchFamily="18" charset="0"/>
                        </a:rPr>
                        <a:t>Primary Approach: Explainability-First Controlled Execution</a:t>
                      </a:r>
                      <a:endParaRPr lang="en-US" sz="1050" dirty="0">
                        <a:latin typeface="Times New Roman" panose="02020603050405020304" pitchFamily="18" charset="0"/>
                        <a:cs typeface="Times New Roman" panose="02020603050405020304" pitchFamily="18" charset="0"/>
                      </a:endParaRP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tc>
                  <a:txBody>
                    <a:bodyPr/>
                    <a:lstStyle/>
                    <a:p>
                      <a:pPr algn="ctr">
                        <a:buNone/>
                      </a:pPr>
                      <a:r>
                        <a:rPr lang="en-US" sz="1050" b="1" dirty="0">
                          <a:latin typeface="Times New Roman" panose="02020603050405020304" pitchFamily="18" charset="0"/>
                          <a:cs typeface="Times New Roman" panose="02020603050405020304" pitchFamily="18" charset="0"/>
                        </a:rPr>
                        <a:t>Alternative Approach: Abstention-First Safeguard Mode</a:t>
                      </a:r>
                      <a:endParaRPr lang="en-US" sz="1050" dirty="0">
                        <a:latin typeface="Times New Roman" panose="02020603050405020304" pitchFamily="18" charset="0"/>
                        <a:cs typeface="Times New Roman" panose="02020603050405020304" pitchFamily="18" charset="0"/>
                      </a:endParaRP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1477469631"/>
                  </a:ext>
                </a:extLst>
              </a:tr>
              <a:tr h="357351">
                <a:tc>
                  <a:txBody>
                    <a:bodyPr/>
                    <a:lstStyle/>
                    <a:p>
                      <a:pPr algn="ctr">
                        <a:buNone/>
                      </a:pPr>
                      <a:r>
                        <a:rPr lang="en-IN" sz="1050" b="1">
                          <a:latin typeface="Times New Roman" panose="02020603050405020304" pitchFamily="18" charset="0"/>
                          <a:cs typeface="Times New Roman" panose="02020603050405020304" pitchFamily="18" charset="0"/>
                        </a:rPr>
                        <a:t>Core Philosophy</a:t>
                      </a:r>
                      <a:endParaRPr lang="en-IN" sz="1050">
                        <a:latin typeface="Times New Roman" panose="02020603050405020304" pitchFamily="18" charset="0"/>
                        <a:cs typeface="Times New Roman" panose="02020603050405020304" pitchFamily="18" charset="0"/>
                      </a:endParaRP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sz="1050" dirty="0">
                          <a:latin typeface="Times New Roman" panose="02020603050405020304" pitchFamily="18" charset="0"/>
                          <a:cs typeface="Times New Roman" panose="02020603050405020304" pitchFamily="18" charset="0"/>
                        </a:rPr>
                        <a:t>Execute actions only when confidence and regime stability are verified</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sz="1050">
                          <a:latin typeface="Times New Roman" panose="02020603050405020304" pitchFamily="18" charset="0"/>
                          <a:cs typeface="Times New Roman" panose="02020603050405020304" pitchFamily="18" charset="0"/>
                        </a:rPr>
                        <a:t>Avoid execution under uncertainty and prioritize safety</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04558782"/>
                  </a:ext>
                </a:extLst>
              </a:tr>
              <a:tr h="268012">
                <a:tc>
                  <a:txBody>
                    <a:bodyPr/>
                    <a:lstStyle/>
                    <a:p>
                      <a:pPr algn="ctr">
                        <a:buNone/>
                      </a:pPr>
                      <a:r>
                        <a:rPr lang="en-IN" sz="1050" b="1" dirty="0">
                          <a:latin typeface="Times New Roman" panose="02020603050405020304" pitchFamily="18" charset="0"/>
                          <a:cs typeface="Times New Roman" panose="02020603050405020304" pitchFamily="18" charset="0"/>
                        </a:rPr>
                        <a:t>Trigger Condition</a:t>
                      </a:r>
                      <a:endParaRPr lang="en-IN" sz="1050" dirty="0">
                        <a:latin typeface="Times New Roman" panose="02020603050405020304" pitchFamily="18" charset="0"/>
                        <a:cs typeface="Times New Roman" panose="02020603050405020304" pitchFamily="18" charset="0"/>
                      </a:endParaRP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sz="1050">
                          <a:latin typeface="Times New Roman" panose="02020603050405020304" pitchFamily="18" charset="0"/>
                          <a:cs typeface="Times New Roman" panose="02020603050405020304" pitchFamily="18" charset="0"/>
                        </a:rPr>
                        <a:t>Confidence ≥ threshold and stable regime</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sz="1050">
                          <a:latin typeface="Times New Roman" panose="02020603050405020304" pitchFamily="18" charset="0"/>
                          <a:cs typeface="Times New Roman" panose="02020603050405020304" pitchFamily="18" charset="0"/>
                        </a:rPr>
                        <a:t>Confidence below threshold or regime instability</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81055999"/>
                  </a:ext>
                </a:extLst>
              </a:tr>
              <a:tr h="200860">
                <a:tc>
                  <a:txBody>
                    <a:bodyPr/>
                    <a:lstStyle/>
                    <a:p>
                      <a:pPr algn="ctr">
                        <a:buNone/>
                      </a:pPr>
                      <a:r>
                        <a:rPr lang="en-IN" sz="1050" b="1">
                          <a:latin typeface="Times New Roman" panose="02020603050405020304" pitchFamily="18" charset="0"/>
                          <a:cs typeface="Times New Roman" panose="02020603050405020304" pitchFamily="18" charset="0"/>
                        </a:rPr>
                        <a:t>System Behavior</a:t>
                      </a:r>
                      <a:endParaRPr lang="en-IN" sz="1050">
                        <a:latin typeface="Times New Roman" panose="02020603050405020304" pitchFamily="18" charset="0"/>
                        <a:cs typeface="Times New Roman" panose="02020603050405020304" pitchFamily="18" charset="0"/>
                      </a:endParaRP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IN" sz="1050" dirty="0">
                          <a:latin typeface="Times New Roman" panose="02020603050405020304" pitchFamily="18" charset="0"/>
                          <a:cs typeface="Times New Roman" panose="02020603050405020304" pitchFamily="18" charset="0"/>
                        </a:rPr>
                        <a:t>Monitor → Execute → Explain</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IN" sz="1050">
                          <a:latin typeface="Times New Roman" panose="02020603050405020304" pitchFamily="18" charset="0"/>
                          <a:cs typeface="Times New Roman" panose="02020603050405020304" pitchFamily="18" charset="0"/>
                        </a:rPr>
                        <a:t>Block execution → Monitor → Explain</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36885210"/>
                  </a:ext>
                </a:extLst>
              </a:tr>
              <a:tr h="268012">
                <a:tc>
                  <a:txBody>
                    <a:bodyPr/>
                    <a:lstStyle/>
                    <a:p>
                      <a:pPr algn="ctr">
                        <a:buNone/>
                      </a:pPr>
                      <a:r>
                        <a:rPr lang="en-IN" sz="1050" b="1">
                          <a:latin typeface="Times New Roman" panose="02020603050405020304" pitchFamily="18" charset="0"/>
                          <a:cs typeface="Times New Roman" panose="02020603050405020304" pitchFamily="18" charset="0"/>
                        </a:rPr>
                        <a:t>Decision Strategy</a:t>
                      </a:r>
                      <a:endParaRPr lang="en-IN" sz="1050">
                        <a:latin typeface="Times New Roman" panose="02020603050405020304" pitchFamily="18" charset="0"/>
                        <a:cs typeface="Times New Roman" panose="02020603050405020304" pitchFamily="18" charset="0"/>
                      </a:endParaRP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sz="1050">
                          <a:latin typeface="Times New Roman" panose="02020603050405020304" pitchFamily="18" charset="0"/>
                          <a:cs typeface="Times New Roman" panose="02020603050405020304" pitchFamily="18" charset="0"/>
                        </a:rPr>
                        <a:t>Confidence-aware execution with continuous validation</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sz="1050">
                          <a:latin typeface="Times New Roman" panose="02020603050405020304" pitchFamily="18" charset="0"/>
                          <a:cs typeface="Times New Roman" panose="02020603050405020304" pitchFamily="18" charset="0"/>
                        </a:rPr>
                        <a:t>Conservative abstention during high uncertainty</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75000047"/>
                  </a:ext>
                </a:extLst>
              </a:tr>
              <a:tr h="378372">
                <a:tc>
                  <a:txBody>
                    <a:bodyPr/>
                    <a:lstStyle/>
                    <a:p>
                      <a:pPr algn="ctr">
                        <a:buNone/>
                      </a:pPr>
                      <a:r>
                        <a:rPr lang="en-IN" sz="1050" b="1" dirty="0">
                          <a:latin typeface="Times New Roman" panose="02020603050405020304" pitchFamily="18" charset="0"/>
                          <a:cs typeface="Times New Roman" panose="02020603050405020304" pitchFamily="18" charset="0"/>
                        </a:rPr>
                        <a:t>Risk Handling</a:t>
                      </a:r>
                      <a:endParaRPr lang="en-IN" sz="1050" dirty="0">
                        <a:latin typeface="Times New Roman" panose="02020603050405020304" pitchFamily="18" charset="0"/>
                        <a:cs typeface="Times New Roman" panose="02020603050405020304" pitchFamily="18" charset="0"/>
                      </a:endParaRP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sz="1050">
                          <a:latin typeface="Times New Roman" panose="02020603050405020304" pitchFamily="18" charset="0"/>
                          <a:cs typeface="Times New Roman" panose="02020603050405020304" pitchFamily="18" charset="0"/>
                        </a:rPr>
                        <a:t>Risk is managed through gradual state transitions (normal → warning → critical)</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sz="1050">
                          <a:latin typeface="Times New Roman" panose="02020603050405020304" pitchFamily="18" charset="0"/>
                          <a:cs typeface="Times New Roman" panose="02020603050405020304" pitchFamily="18" charset="0"/>
                        </a:rPr>
                        <a:t>Risk is minimized by halting execution entirely</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96795319"/>
                  </a:ext>
                </a:extLst>
              </a:tr>
              <a:tr h="268012">
                <a:tc>
                  <a:txBody>
                    <a:bodyPr/>
                    <a:lstStyle/>
                    <a:p>
                      <a:pPr algn="ctr">
                        <a:buNone/>
                      </a:pPr>
                      <a:r>
                        <a:rPr lang="en-IN" sz="1050" b="1" dirty="0">
                          <a:latin typeface="Times New Roman" panose="02020603050405020304" pitchFamily="18" charset="0"/>
                          <a:cs typeface="Times New Roman" panose="02020603050405020304" pitchFamily="18" charset="0"/>
                        </a:rPr>
                        <a:t>Explainability</a:t>
                      </a:r>
                      <a:endParaRPr lang="en-IN" sz="1050" dirty="0">
                        <a:latin typeface="Times New Roman" panose="02020603050405020304" pitchFamily="18" charset="0"/>
                        <a:cs typeface="Times New Roman" panose="02020603050405020304" pitchFamily="18" charset="0"/>
                      </a:endParaRP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IN" sz="1050">
                          <a:latin typeface="Times New Roman" panose="02020603050405020304" pitchFamily="18" charset="0"/>
                          <a:cs typeface="Times New Roman" panose="02020603050405020304" pitchFamily="18" charset="0"/>
                        </a:rPr>
                        <a:t>Explanations generated alongside execution</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sz="1050">
                          <a:latin typeface="Times New Roman" panose="02020603050405020304" pitchFamily="18" charset="0"/>
                          <a:cs typeface="Times New Roman" panose="02020603050405020304" pitchFamily="18" charset="0"/>
                        </a:rPr>
                        <a:t>Explanations generated to justify abstention</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56881246"/>
                  </a:ext>
                </a:extLst>
              </a:tr>
              <a:tr h="268012">
                <a:tc>
                  <a:txBody>
                    <a:bodyPr/>
                    <a:lstStyle/>
                    <a:p>
                      <a:pPr algn="ctr">
                        <a:buNone/>
                      </a:pPr>
                      <a:r>
                        <a:rPr lang="en-IN" sz="1050" b="1">
                          <a:latin typeface="Times New Roman" panose="02020603050405020304" pitchFamily="18" charset="0"/>
                          <a:cs typeface="Times New Roman" panose="02020603050405020304" pitchFamily="18" charset="0"/>
                        </a:rPr>
                        <a:t>User Trust</a:t>
                      </a:r>
                      <a:endParaRPr lang="en-IN" sz="1050">
                        <a:latin typeface="Times New Roman" panose="02020603050405020304" pitchFamily="18" charset="0"/>
                        <a:cs typeface="Times New Roman" panose="02020603050405020304" pitchFamily="18" charset="0"/>
                      </a:endParaRP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sz="1050" dirty="0">
                          <a:latin typeface="Times New Roman" panose="02020603050405020304" pitchFamily="18" charset="0"/>
                          <a:cs typeface="Times New Roman" panose="02020603050405020304" pitchFamily="18" charset="0"/>
                        </a:rPr>
                        <a:t>High, due to transparent rationale and confidence reporting</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sz="1050">
                          <a:latin typeface="Times New Roman" panose="02020603050405020304" pitchFamily="18" charset="0"/>
                          <a:cs typeface="Times New Roman" panose="02020603050405020304" pitchFamily="18" charset="0"/>
                        </a:rPr>
                        <a:t>High, due to explicit uncertainty disclosure</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47887430"/>
                  </a:ext>
                </a:extLst>
              </a:tr>
              <a:tr h="268012">
                <a:tc>
                  <a:txBody>
                    <a:bodyPr/>
                    <a:lstStyle/>
                    <a:p>
                      <a:pPr algn="ctr">
                        <a:buNone/>
                      </a:pPr>
                      <a:r>
                        <a:rPr lang="en-IN" sz="1050" b="1">
                          <a:latin typeface="Times New Roman" panose="02020603050405020304" pitchFamily="18" charset="0"/>
                          <a:cs typeface="Times New Roman" panose="02020603050405020304" pitchFamily="18" charset="0"/>
                        </a:rPr>
                        <a:t>Human Involvement</a:t>
                      </a:r>
                      <a:endParaRPr lang="en-IN" sz="1050">
                        <a:latin typeface="Times New Roman" panose="02020603050405020304" pitchFamily="18" charset="0"/>
                        <a:cs typeface="Times New Roman" panose="02020603050405020304" pitchFamily="18" charset="0"/>
                      </a:endParaRP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IN" sz="1050" dirty="0">
                          <a:latin typeface="Times New Roman" panose="02020603050405020304" pitchFamily="18" charset="0"/>
                          <a:cs typeface="Times New Roman" panose="02020603050405020304" pitchFamily="18" charset="0"/>
                        </a:rPr>
                        <a:t>Minimal during stable conditions</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sz="1050">
                          <a:latin typeface="Times New Roman" panose="02020603050405020304" pitchFamily="18" charset="0"/>
                          <a:cs typeface="Times New Roman" panose="02020603050405020304" pitchFamily="18" charset="0"/>
                        </a:rPr>
                        <a:t>Increased human oversight during unstable conditions</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33778081"/>
                  </a:ext>
                </a:extLst>
              </a:tr>
              <a:tr h="268012">
                <a:tc>
                  <a:txBody>
                    <a:bodyPr/>
                    <a:lstStyle/>
                    <a:p>
                      <a:pPr algn="ctr">
                        <a:buNone/>
                      </a:pPr>
                      <a:r>
                        <a:rPr lang="en-IN" sz="1050" b="1">
                          <a:latin typeface="Times New Roman" panose="02020603050405020304" pitchFamily="18" charset="0"/>
                          <a:cs typeface="Times New Roman" panose="02020603050405020304" pitchFamily="18" charset="0"/>
                        </a:rPr>
                        <a:t>Performance Orientation</a:t>
                      </a:r>
                      <a:endParaRPr lang="en-IN" sz="1050">
                        <a:latin typeface="Times New Roman" panose="02020603050405020304" pitchFamily="18" charset="0"/>
                        <a:cs typeface="Times New Roman" panose="02020603050405020304" pitchFamily="18" charset="0"/>
                      </a:endParaRP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sz="1050">
                          <a:latin typeface="Times New Roman" panose="02020603050405020304" pitchFamily="18" charset="0"/>
                          <a:cs typeface="Times New Roman" panose="02020603050405020304" pitchFamily="18" charset="0"/>
                        </a:rPr>
                        <a:t>Balanced focus on safety, interpretability, and execution</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sz="1050">
                          <a:latin typeface="Times New Roman" panose="02020603050405020304" pitchFamily="18" charset="0"/>
                          <a:cs typeface="Times New Roman" panose="02020603050405020304" pitchFamily="18" charset="0"/>
                        </a:rPr>
                        <a:t>Strong focus on capital protection and control</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27969668"/>
                  </a:ext>
                </a:extLst>
              </a:tr>
              <a:tr h="670333">
                <a:tc>
                  <a:txBody>
                    <a:bodyPr/>
                    <a:lstStyle/>
                    <a:p>
                      <a:pPr algn="ctr">
                        <a:buNone/>
                      </a:pPr>
                      <a:r>
                        <a:rPr lang="en-IN" sz="1050" b="1">
                          <a:latin typeface="Times New Roman" panose="02020603050405020304" pitchFamily="18" charset="0"/>
                          <a:cs typeface="Times New Roman" panose="02020603050405020304" pitchFamily="18" charset="0"/>
                        </a:rPr>
                        <a:t>Advantages</a:t>
                      </a:r>
                      <a:endParaRPr lang="en-IN" sz="1050">
                        <a:latin typeface="Times New Roman" panose="02020603050405020304" pitchFamily="18" charset="0"/>
                        <a:cs typeface="Times New Roman" panose="02020603050405020304" pitchFamily="18" charset="0"/>
                      </a:endParaRP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sz="1050" dirty="0">
                          <a:latin typeface="Times New Roman" panose="02020603050405020304" pitchFamily="18" charset="0"/>
                          <a:cs typeface="Times New Roman" panose="02020603050405020304" pitchFamily="18" charset="0"/>
                        </a:rPr>
                        <a:t>• Transparent decisions </a:t>
                      </a:r>
                      <a:br>
                        <a:rPr lang="en-US" sz="1050" dirty="0">
                          <a:latin typeface="Times New Roman" panose="02020603050405020304" pitchFamily="18" charset="0"/>
                          <a:cs typeface="Times New Roman" panose="02020603050405020304" pitchFamily="18" charset="0"/>
                        </a:rPr>
                      </a:br>
                      <a:r>
                        <a:rPr lang="en-US" sz="1050" dirty="0">
                          <a:latin typeface="Times New Roman" panose="02020603050405020304" pitchFamily="18" charset="0"/>
                          <a:cs typeface="Times New Roman" panose="02020603050405020304" pitchFamily="18" charset="0"/>
                        </a:rPr>
                        <a:t>• Risk-aware execution </a:t>
                      </a:r>
                      <a:br>
                        <a:rPr lang="en-US" sz="1050" dirty="0">
                          <a:latin typeface="Times New Roman" panose="02020603050405020304" pitchFamily="18" charset="0"/>
                          <a:cs typeface="Times New Roman" panose="02020603050405020304" pitchFamily="18" charset="0"/>
                        </a:rPr>
                      </a:br>
                      <a:r>
                        <a:rPr lang="en-US" sz="1050" dirty="0">
                          <a:latin typeface="Times New Roman" panose="02020603050405020304" pitchFamily="18" charset="0"/>
                          <a:cs typeface="Times New Roman" panose="02020603050405020304" pitchFamily="18" charset="0"/>
                        </a:rPr>
                        <a:t>• Audit-friendly design </a:t>
                      </a:r>
                      <a:br>
                        <a:rPr lang="en-US" sz="1050" dirty="0">
                          <a:latin typeface="Times New Roman" panose="02020603050405020304" pitchFamily="18" charset="0"/>
                          <a:cs typeface="Times New Roman" panose="02020603050405020304" pitchFamily="18" charset="0"/>
                        </a:rPr>
                      </a:br>
                      <a:r>
                        <a:rPr lang="en-US" sz="1050" dirty="0">
                          <a:latin typeface="Times New Roman" panose="02020603050405020304" pitchFamily="18" charset="0"/>
                          <a:cs typeface="Times New Roman" panose="02020603050405020304" pitchFamily="18" charset="0"/>
                        </a:rPr>
                        <a:t>• Aligned with institutional trading practices</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sz="1050">
                          <a:latin typeface="Times New Roman" panose="02020603050405020304" pitchFamily="18" charset="0"/>
                          <a:cs typeface="Times New Roman" panose="02020603050405020304" pitchFamily="18" charset="0"/>
                        </a:rPr>
                        <a:t>• Strong risk containment </a:t>
                      </a:r>
                      <a:br>
                        <a:rPr lang="en-US" sz="1050">
                          <a:latin typeface="Times New Roman" panose="02020603050405020304" pitchFamily="18" charset="0"/>
                          <a:cs typeface="Times New Roman" panose="02020603050405020304" pitchFamily="18" charset="0"/>
                        </a:rPr>
                      </a:br>
                      <a:r>
                        <a:rPr lang="en-US" sz="1050">
                          <a:latin typeface="Times New Roman" panose="02020603050405020304" pitchFamily="18" charset="0"/>
                          <a:cs typeface="Times New Roman" panose="02020603050405020304" pitchFamily="18" charset="0"/>
                        </a:rPr>
                        <a:t>• Explicit uncertainty handling </a:t>
                      </a:r>
                      <a:br>
                        <a:rPr lang="en-US" sz="1050">
                          <a:latin typeface="Times New Roman" panose="02020603050405020304" pitchFamily="18" charset="0"/>
                          <a:cs typeface="Times New Roman" panose="02020603050405020304" pitchFamily="18" charset="0"/>
                        </a:rPr>
                      </a:br>
                      <a:r>
                        <a:rPr lang="en-US" sz="1050">
                          <a:latin typeface="Times New Roman" panose="02020603050405020304" pitchFamily="18" charset="0"/>
                          <a:cs typeface="Times New Roman" panose="02020603050405020304" pitchFamily="18" charset="0"/>
                        </a:rPr>
                        <a:t>• Regulatory-friendly </a:t>
                      </a:r>
                      <a:br>
                        <a:rPr lang="en-US" sz="1050">
                          <a:latin typeface="Times New Roman" panose="02020603050405020304" pitchFamily="18" charset="0"/>
                          <a:cs typeface="Times New Roman" panose="02020603050405020304" pitchFamily="18" charset="0"/>
                        </a:rPr>
                      </a:br>
                      <a:r>
                        <a:rPr lang="en-US" sz="1050">
                          <a:latin typeface="Times New Roman" panose="02020603050405020304" pitchFamily="18" charset="0"/>
                          <a:cs typeface="Times New Roman" panose="02020603050405020304" pitchFamily="18" charset="0"/>
                        </a:rPr>
                        <a:t>• Human-in-the-loop support</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47541039"/>
                  </a:ext>
                </a:extLst>
              </a:tr>
              <a:tr h="513842">
                <a:tc>
                  <a:txBody>
                    <a:bodyPr/>
                    <a:lstStyle/>
                    <a:p>
                      <a:pPr algn="ctr">
                        <a:buNone/>
                      </a:pPr>
                      <a:r>
                        <a:rPr lang="en-IN" sz="1050" b="1">
                          <a:latin typeface="Times New Roman" panose="02020603050405020304" pitchFamily="18" charset="0"/>
                          <a:cs typeface="Times New Roman" panose="02020603050405020304" pitchFamily="18" charset="0"/>
                        </a:rPr>
                        <a:t>Limitations</a:t>
                      </a:r>
                      <a:endParaRPr lang="en-IN" sz="1050">
                        <a:latin typeface="Times New Roman" panose="02020603050405020304" pitchFamily="18" charset="0"/>
                        <a:cs typeface="Times New Roman" panose="02020603050405020304" pitchFamily="18" charset="0"/>
                      </a:endParaRP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sz="1050">
                          <a:latin typeface="Times New Roman" panose="02020603050405020304" pitchFamily="18" charset="0"/>
                          <a:cs typeface="Times New Roman" panose="02020603050405020304" pitchFamily="18" charset="0"/>
                        </a:rPr>
                        <a:t>• Conservative execution </a:t>
                      </a:r>
                      <a:br>
                        <a:rPr lang="en-US" sz="1050">
                          <a:latin typeface="Times New Roman" panose="02020603050405020304" pitchFamily="18" charset="0"/>
                          <a:cs typeface="Times New Roman" panose="02020603050405020304" pitchFamily="18" charset="0"/>
                        </a:rPr>
                      </a:br>
                      <a:r>
                        <a:rPr lang="en-US" sz="1050">
                          <a:latin typeface="Times New Roman" panose="02020603050405020304" pitchFamily="18" charset="0"/>
                          <a:cs typeface="Times New Roman" panose="02020603050405020304" pitchFamily="18" charset="0"/>
                        </a:rPr>
                        <a:t>• Slightly higher system complexity </a:t>
                      </a:r>
                      <a:br>
                        <a:rPr lang="en-US" sz="1050">
                          <a:latin typeface="Times New Roman" panose="02020603050405020304" pitchFamily="18" charset="0"/>
                          <a:cs typeface="Times New Roman" panose="02020603050405020304" pitchFamily="18" charset="0"/>
                        </a:rPr>
                      </a:br>
                      <a:r>
                        <a:rPr lang="en-US" sz="1050">
                          <a:latin typeface="Times New Roman" panose="02020603050405020304" pitchFamily="18" charset="0"/>
                          <a:cs typeface="Times New Roman" panose="02020603050405020304" pitchFamily="18" charset="0"/>
                        </a:rPr>
                        <a:t>• Not optimized for pure speed</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sz="1050">
                          <a:latin typeface="Times New Roman" panose="02020603050405020304" pitchFamily="18" charset="0"/>
                          <a:cs typeface="Times New Roman" panose="02020603050405020304" pitchFamily="18" charset="0"/>
                        </a:rPr>
                        <a:t>• Missed opportunities possible </a:t>
                      </a:r>
                      <a:br>
                        <a:rPr lang="en-US" sz="1050">
                          <a:latin typeface="Times New Roman" panose="02020603050405020304" pitchFamily="18" charset="0"/>
                          <a:cs typeface="Times New Roman" panose="02020603050405020304" pitchFamily="18" charset="0"/>
                        </a:rPr>
                      </a:br>
                      <a:r>
                        <a:rPr lang="en-US" sz="1050">
                          <a:latin typeface="Times New Roman" panose="02020603050405020304" pitchFamily="18" charset="0"/>
                          <a:cs typeface="Times New Roman" panose="02020603050405020304" pitchFamily="18" charset="0"/>
                        </a:rPr>
                        <a:t>• Lower automation level </a:t>
                      </a:r>
                      <a:br>
                        <a:rPr lang="en-US" sz="1050">
                          <a:latin typeface="Times New Roman" panose="02020603050405020304" pitchFamily="18" charset="0"/>
                          <a:cs typeface="Times New Roman" panose="02020603050405020304" pitchFamily="18" charset="0"/>
                        </a:rPr>
                      </a:br>
                      <a:r>
                        <a:rPr lang="en-US" sz="1050">
                          <a:latin typeface="Times New Roman" panose="02020603050405020304" pitchFamily="18" charset="0"/>
                          <a:cs typeface="Times New Roman" panose="02020603050405020304" pitchFamily="18" charset="0"/>
                        </a:rPr>
                        <a:t>• Slower recovery to execution</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75289689"/>
                  </a:ext>
                </a:extLst>
              </a:tr>
              <a:tr h="268012">
                <a:tc>
                  <a:txBody>
                    <a:bodyPr/>
                    <a:lstStyle/>
                    <a:p>
                      <a:pPr algn="ctr">
                        <a:buNone/>
                      </a:pPr>
                      <a:r>
                        <a:rPr lang="en-IN" sz="1050" b="1">
                          <a:latin typeface="Times New Roman" panose="02020603050405020304" pitchFamily="18" charset="0"/>
                          <a:cs typeface="Times New Roman" panose="02020603050405020304" pitchFamily="18" charset="0"/>
                        </a:rPr>
                        <a:t>Best Use Case</a:t>
                      </a:r>
                      <a:endParaRPr lang="en-IN" sz="1050">
                        <a:latin typeface="Times New Roman" panose="02020603050405020304" pitchFamily="18" charset="0"/>
                        <a:cs typeface="Times New Roman" panose="02020603050405020304" pitchFamily="18" charset="0"/>
                      </a:endParaRP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sz="1050">
                          <a:latin typeface="Times New Roman" panose="02020603050405020304" pitchFamily="18" charset="0"/>
                          <a:cs typeface="Times New Roman" panose="02020603050405020304" pitchFamily="18" charset="0"/>
                        </a:rPr>
                        <a:t>Stable market regimes with high confidence signals</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IN" sz="1050">
                          <a:latin typeface="Times New Roman" panose="02020603050405020304" pitchFamily="18" charset="0"/>
                          <a:cs typeface="Times New Roman" panose="02020603050405020304" pitchFamily="18" charset="0"/>
                        </a:rPr>
                        <a:t>Volatile or ambiguous market regimes</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00483161"/>
                  </a:ext>
                </a:extLst>
              </a:tr>
              <a:tr h="268012">
                <a:tc>
                  <a:txBody>
                    <a:bodyPr/>
                    <a:lstStyle/>
                    <a:p>
                      <a:pPr algn="ctr">
                        <a:buNone/>
                      </a:pPr>
                      <a:r>
                        <a:rPr lang="en-IN" sz="1050" b="1" dirty="0">
                          <a:latin typeface="Times New Roman" panose="02020603050405020304" pitchFamily="18" charset="0"/>
                          <a:cs typeface="Times New Roman" panose="02020603050405020304" pitchFamily="18" charset="0"/>
                        </a:rPr>
                        <a:t>Design Intent</a:t>
                      </a:r>
                      <a:endParaRPr lang="en-IN" sz="1050" dirty="0">
                        <a:latin typeface="Times New Roman" panose="02020603050405020304" pitchFamily="18" charset="0"/>
                        <a:cs typeface="Times New Roman" panose="02020603050405020304" pitchFamily="18" charset="0"/>
                      </a:endParaRP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IN" sz="1050">
                          <a:latin typeface="Times New Roman" panose="02020603050405020304" pitchFamily="18" charset="0"/>
                          <a:cs typeface="Times New Roman" panose="02020603050405020304" pitchFamily="18" charset="0"/>
                        </a:rPr>
                        <a:t>Controlled automation with explainability</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sz="1050" dirty="0">
                          <a:latin typeface="Times New Roman" panose="02020603050405020304" pitchFamily="18" charset="0"/>
                          <a:cs typeface="Times New Roman" panose="02020603050405020304" pitchFamily="18" charset="0"/>
                        </a:rPr>
                        <a:t>Protective fallback ensuring system safety</a:t>
                      </a:r>
                    </a:p>
                  </a:txBody>
                  <a:tcPr marL="45369" marR="45369" marT="22685" marB="2268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15760358"/>
                  </a:ext>
                </a:extLst>
              </a:tr>
            </a:tbl>
          </a:graphicData>
        </a:graphic>
      </p:graphicFrame>
      <p:sp>
        <p:nvSpPr>
          <p:cNvPr id="3" name="Google Shape;121;p2">
            <a:extLst>
              <a:ext uri="{FF2B5EF4-FFF2-40B4-BE49-F238E27FC236}">
                <a16:creationId xmlns:a16="http://schemas.microsoft.com/office/drawing/2014/main" id="{8B6894C3-04A5-9133-AB21-F2F23FEFC39C}"/>
              </a:ext>
            </a:extLst>
          </p:cNvPr>
          <p:cNvSpPr txBox="1"/>
          <p:nvPr/>
        </p:nvSpPr>
        <p:spPr>
          <a:xfrm>
            <a:off x="24674" y="104475"/>
            <a:ext cx="6662056" cy="339662"/>
          </a:xfrm>
          <a:prstGeom prst="rect">
            <a:avLst/>
          </a:prstGeom>
          <a:noFill/>
          <a:ln>
            <a:noFill/>
          </a:ln>
        </p:spPr>
        <p:txBody>
          <a:bodyPr spcFirstLastPara="1" wrap="square" lIns="91425" tIns="45700" rIns="91425" bIns="45700" anchor="ctr" anchorCtr="0">
            <a:noAutofit/>
          </a:bodyPr>
          <a:lstStyle/>
          <a:p>
            <a:pPr lvl="0" algn="ctr">
              <a:buClr>
                <a:srgbClr val="888888"/>
              </a:buClr>
              <a:buSzPts val="1200"/>
            </a:pPr>
            <a:r>
              <a:rPr lang="en-US" altLang="en-US" sz="1200" b="1" dirty="0">
                <a:latin typeface="Times New Roman" panose="02020603050405020304" pitchFamily="18" charset="0"/>
                <a:cs typeface="Times New Roman" panose="02020603050405020304" pitchFamily="18" charset="0"/>
                <a:sym typeface="Times New Roman" panose="02020603050405020304" pitchFamily="18" charset="0"/>
              </a:rPr>
              <a:t>Toward Trustworthy Stock Prediction : A Self-Aware Multimodal Quant AI Framework</a:t>
            </a:r>
            <a:endParaRPr sz="1800" b="1" i="0" u="none" strike="noStrike" cap="none" dirty="0">
              <a:solidFill>
                <a:schemeClr val="dk1"/>
              </a:solidFill>
              <a:latin typeface="Calibri"/>
              <a:ea typeface="Calibri"/>
              <a:cs typeface="Calibri"/>
              <a:sym typeface="Calibri"/>
            </a:endParaRPr>
          </a:p>
        </p:txBody>
      </p:sp>
      <p:sp>
        <p:nvSpPr>
          <p:cNvPr id="4" name="Google Shape;96;p3">
            <a:extLst>
              <a:ext uri="{FF2B5EF4-FFF2-40B4-BE49-F238E27FC236}">
                <a16:creationId xmlns:a16="http://schemas.microsoft.com/office/drawing/2014/main" id="{5A22CEBA-7155-7678-0704-13A416EC1FAB}"/>
              </a:ext>
            </a:extLst>
          </p:cNvPr>
          <p:cNvSpPr txBox="1">
            <a:spLocks noChangeArrowheads="1"/>
          </p:cNvSpPr>
          <p:nvPr/>
        </p:nvSpPr>
        <p:spPr bwMode="auto">
          <a:xfrm>
            <a:off x="4084637" y="6547954"/>
            <a:ext cx="4022725" cy="276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45699" tIns="45699" rIns="45699" bIns="45699" anchor="ctr">
            <a:spAutoFit/>
          </a:bodyP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Adishree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Gupta_Bhumika</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Lokare_Bhavani</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S_Akshat</a:t>
            </a:r>
            <a:endPar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endParaRPr>
          </a:p>
        </p:txBody>
      </p:sp>
    </p:spTree>
    <p:extLst>
      <p:ext uri="{BB962C8B-B14F-4D97-AF65-F5344CB8AC3E}">
        <p14:creationId xmlns:p14="http://schemas.microsoft.com/office/powerpoint/2010/main" val="35387372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2">
          <a:extLst>
            <a:ext uri="{FF2B5EF4-FFF2-40B4-BE49-F238E27FC236}">
              <a16:creationId xmlns:a16="http://schemas.microsoft.com/office/drawing/2014/main" id="{59F50145-B8EF-D58F-D0A6-40C7CFDE7D99}"/>
            </a:ext>
          </a:extLst>
        </p:cNvPr>
        <p:cNvGrpSpPr/>
        <p:nvPr/>
      </p:nvGrpSpPr>
      <p:grpSpPr>
        <a:xfrm>
          <a:off x="0" y="0"/>
          <a:ext cx="0" cy="0"/>
          <a:chOff x="0" y="0"/>
          <a:chExt cx="0" cy="0"/>
        </a:xfrm>
      </p:grpSpPr>
      <p:sp>
        <p:nvSpPr>
          <p:cNvPr id="183" name="Google Shape;183;p8">
            <a:extLst>
              <a:ext uri="{FF2B5EF4-FFF2-40B4-BE49-F238E27FC236}">
                <a16:creationId xmlns:a16="http://schemas.microsoft.com/office/drawing/2014/main" id="{F8C7BD1E-577B-447A-71F7-349239B946F6}"/>
              </a:ext>
            </a:extLst>
          </p:cNvPr>
          <p:cNvSpPr/>
          <p:nvPr/>
        </p:nvSpPr>
        <p:spPr>
          <a:xfrm>
            <a:off x="3048000" y="1581150"/>
            <a:ext cx="7620000" cy="36600"/>
          </a:xfrm>
          <a:prstGeom prst="rect">
            <a:avLst/>
          </a:pr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Arial"/>
              <a:ea typeface="Arial"/>
              <a:cs typeface="Arial"/>
              <a:sym typeface="Arial"/>
            </a:endParaRPr>
          </a:p>
        </p:txBody>
      </p:sp>
      <p:sp>
        <p:nvSpPr>
          <p:cNvPr id="184" name="Google Shape;184;p8">
            <a:extLst>
              <a:ext uri="{FF2B5EF4-FFF2-40B4-BE49-F238E27FC236}">
                <a16:creationId xmlns:a16="http://schemas.microsoft.com/office/drawing/2014/main" id="{33E1ACA0-377B-405F-D3BD-E880BFFA3DFA}"/>
              </a:ext>
            </a:extLst>
          </p:cNvPr>
          <p:cNvSpPr txBox="1"/>
          <p:nvPr/>
        </p:nvSpPr>
        <p:spPr>
          <a:xfrm>
            <a:off x="4604656" y="1143000"/>
            <a:ext cx="6063343" cy="461700"/>
          </a:xfrm>
          <a:prstGeom prst="rect">
            <a:avLst/>
          </a:prstGeom>
          <a:noFill/>
          <a:ln>
            <a:noFill/>
          </a:ln>
        </p:spPr>
        <p:txBody>
          <a:bodyPr spcFirstLastPara="1" wrap="square" lIns="91425" tIns="45700" rIns="91425" bIns="45700" anchor="t" anchorCtr="0">
            <a:noAutofit/>
          </a:bodyPr>
          <a:lstStyle/>
          <a:p>
            <a:pPr marL="342900" marR="0" lvl="0" indent="-342900" algn="r" rtl="0">
              <a:spcBef>
                <a:spcPts val="0"/>
              </a:spcBef>
              <a:spcAft>
                <a:spcPts val="0"/>
              </a:spcAft>
              <a:buClr>
                <a:schemeClr val="dk1"/>
              </a:buClr>
              <a:buSzPts val="2400"/>
              <a:buFont typeface="Trebuchet MS"/>
              <a:buNone/>
            </a:pPr>
            <a:r>
              <a:rPr lang="en-US" sz="2400" b="0" i="0" u="none" strike="noStrike" cap="none">
                <a:solidFill>
                  <a:schemeClr val="dk1"/>
                </a:solidFill>
                <a:latin typeface="Trebuchet MS"/>
                <a:ea typeface="Trebuchet MS"/>
                <a:cs typeface="Trebuchet MS"/>
                <a:sym typeface="Trebuchet MS"/>
              </a:rPr>
              <a:t>Architecture</a:t>
            </a:r>
            <a:endParaRPr sz="2400" b="0" i="0" u="none" strike="noStrike" cap="none">
              <a:solidFill>
                <a:schemeClr val="dk1"/>
              </a:solidFill>
              <a:latin typeface="Calibri"/>
              <a:ea typeface="Calibri"/>
              <a:cs typeface="Calibri"/>
              <a:sym typeface="Calibri"/>
            </a:endParaRPr>
          </a:p>
        </p:txBody>
      </p:sp>
      <p:pic>
        <p:nvPicPr>
          <p:cNvPr id="186" name="Google Shape;186;p8">
            <a:extLst>
              <a:ext uri="{FF2B5EF4-FFF2-40B4-BE49-F238E27FC236}">
                <a16:creationId xmlns:a16="http://schemas.microsoft.com/office/drawing/2014/main" id="{DED09F1E-6668-3E29-4FEA-EDB777BF879F}"/>
              </a:ext>
            </a:extLst>
          </p:cNvPr>
          <p:cNvPicPr preferRelativeResize="0"/>
          <p:nvPr/>
        </p:nvPicPr>
        <p:blipFill rotWithShape="1">
          <a:blip r:embed="rId3">
            <a:alphaModFix/>
          </a:blip>
          <a:srcRect/>
          <a:stretch/>
        </p:blipFill>
        <p:spPr>
          <a:xfrm>
            <a:off x="10896601" y="0"/>
            <a:ext cx="1295399" cy="1025106"/>
          </a:xfrm>
          <a:prstGeom prst="rect">
            <a:avLst/>
          </a:prstGeom>
          <a:noFill/>
          <a:ln>
            <a:noFill/>
          </a:ln>
        </p:spPr>
      </p:pic>
      <p:sp>
        <p:nvSpPr>
          <p:cNvPr id="188" name="Google Shape;188;p8">
            <a:extLst>
              <a:ext uri="{FF2B5EF4-FFF2-40B4-BE49-F238E27FC236}">
                <a16:creationId xmlns:a16="http://schemas.microsoft.com/office/drawing/2014/main" id="{E15DD4FE-AE68-9D84-DB9B-B2F04B61C274}"/>
              </a:ext>
            </a:extLst>
          </p:cNvPr>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Clr>
                <a:srgbClr val="FFFFFF"/>
              </a:buClr>
              <a:buSzPts val="1000"/>
              <a:buFont typeface="Calibri"/>
              <a:buNone/>
            </a:pPr>
            <a:fld id="{00000000-1234-1234-1234-123412341234}" type="slidenum">
              <a:rPr lang="en-US"/>
              <a:t>13</a:t>
            </a:fld>
            <a:endParaRPr/>
          </a:p>
        </p:txBody>
      </p:sp>
      <p:pic>
        <p:nvPicPr>
          <p:cNvPr id="1026" name="Picture 2">
            <a:extLst>
              <a:ext uri="{FF2B5EF4-FFF2-40B4-BE49-F238E27FC236}">
                <a16:creationId xmlns:a16="http://schemas.microsoft.com/office/drawing/2014/main" id="{F6BAD240-73D0-7B68-2798-682CD0CBEE2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45627" y="1654351"/>
            <a:ext cx="6925605" cy="4618337"/>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121;p2">
            <a:extLst>
              <a:ext uri="{FF2B5EF4-FFF2-40B4-BE49-F238E27FC236}">
                <a16:creationId xmlns:a16="http://schemas.microsoft.com/office/drawing/2014/main" id="{EA81CD0E-A6B3-29EE-C881-4E140F7E15AD}"/>
              </a:ext>
            </a:extLst>
          </p:cNvPr>
          <p:cNvSpPr txBox="1"/>
          <p:nvPr/>
        </p:nvSpPr>
        <p:spPr>
          <a:xfrm>
            <a:off x="24674" y="104475"/>
            <a:ext cx="6662056" cy="339662"/>
          </a:xfrm>
          <a:prstGeom prst="rect">
            <a:avLst/>
          </a:prstGeom>
          <a:noFill/>
          <a:ln>
            <a:noFill/>
          </a:ln>
        </p:spPr>
        <p:txBody>
          <a:bodyPr spcFirstLastPara="1" wrap="square" lIns="91425" tIns="45700" rIns="91425" bIns="45700" anchor="ctr" anchorCtr="0">
            <a:noAutofit/>
          </a:bodyPr>
          <a:lstStyle/>
          <a:p>
            <a:pPr lvl="0" algn="ctr">
              <a:buClr>
                <a:srgbClr val="888888"/>
              </a:buClr>
              <a:buSzPts val="1200"/>
            </a:pPr>
            <a:r>
              <a:rPr lang="en-US" altLang="en-US" sz="1200" b="1" dirty="0">
                <a:latin typeface="Times New Roman" panose="02020603050405020304" pitchFamily="18" charset="0"/>
                <a:cs typeface="Times New Roman" panose="02020603050405020304" pitchFamily="18" charset="0"/>
                <a:sym typeface="Times New Roman" panose="02020603050405020304" pitchFamily="18" charset="0"/>
              </a:rPr>
              <a:t>Toward Trustworthy Stock Prediction : A Self-Aware Multimodal Quant AI Framework</a:t>
            </a:r>
            <a:endParaRPr sz="1800" b="1" i="0" u="none" strike="noStrike" cap="none" dirty="0">
              <a:solidFill>
                <a:schemeClr val="dk1"/>
              </a:solidFill>
              <a:latin typeface="Calibri"/>
              <a:ea typeface="Calibri"/>
              <a:cs typeface="Calibri"/>
              <a:sym typeface="Calibri"/>
            </a:endParaRPr>
          </a:p>
        </p:txBody>
      </p:sp>
      <p:sp>
        <p:nvSpPr>
          <p:cNvPr id="4" name="TextBox 3">
            <a:extLst>
              <a:ext uri="{FF2B5EF4-FFF2-40B4-BE49-F238E27FC236}">
                <a16:creationId xmlns:a16="http://schemas.microsoft.com/office/drawing/2014/main" id="{C348374B-14B9-5A42-4C88-0F5FCB48D091}"/>
              </a:ext>
            </a:extLst>
          </p:cNvPr>
          <p:cNvSpPr txBox="1"/>
          <p:nvPr/>
        </p:nvSpPr>
        <p:spPr>
          <a:xfrm>
            <a:off x="206829" y="1858107"/>
            <a:ext cx="4572000" cy="4031873"/>
          </a:xfrm>
          <a:prstGeom prst="rect">
            <a:avLst/>
          </a:prstGeom>
          <a:solidFill>
            <a:schemeClr val="bg2">
              <a:lumMod val="20000"/>
              <a:lumOff val="80000"/>
              <a:alpha val="23000"/>
            </a:schemeClr>
          </a:solidFill>
        </p:spPr>
        <p:txBody>
          <a:bodyPr wrap="square" rtlCol="0">
            <a:spAutoFit/>
          </a:bodyPr>
          <a:lstStyle/>
          <a:p>
            <a:pPr algn="just"/>
            <a:r>
              <a:rPr lang="en-US" b="1" dirty="0">
                <a:solidFill>
                  <a:schemeClr val="tx1"/>
                </a:solidFill>
              </a:rPr>
              <a:t>System Architecture Layers</a:t>
            </a:r>
          </a:p>
          <a:p>
            <a:pPr marL="285750" indent="-285750" algn="just">
              <a:buFont typeface="Arial" panose="020B0604020202020204" pitchFamily="34" charset="0"/>
              <a:buChar char="•"/>
            </a:pPr>
            <a:endParaRPr lang="en-US" b="1" dirty="0">
              <a:solidFill>
                <a:schemeClr val="tx1"/>
              </a:solidFill>
              <a:latin typeface="Times New Roman" panose="02020603050405020304" pitchFamily="18" charset="0"/>
              <a:cs typeface="Times New Roman" panose="02020603050405020304" pitchFamily="18" charset="0"/>
            </a:endParaRPr>
          </a:p>
          <a:p>
            <a:pPr marL="171450" indent="-171450" algn="just">
              <a:buFont typeface="Arial" panose="020B0604020202020204" pitchFamily="34" charset="0"/>
              <a:buChar char="•"/>
            </a:pPr>
            <a:r>
              <a:rPr lang="en-US" sz="1200" b="1" dirty="0">
                <a:solidFill>
                  <a:schemeClr val="tx1"/>
                </a:solidFill>
                <a:latin typeface="Times New Roman" panose="02020603050405020304" pitchFamily="18" charset="0"/>
                <a:cs typeface="Times New Roman" panose="02020603050405020304" pitchFamily="18" charset="0"/>
              </a:rPr>
              <a:t>User Layer</a:t>
            </a:r>
            <a:r>
              <a:rPr lang="en-US" sz="1200" dirty="0">
                <a:solidFill>
                  <a:schemeClr val="tx1"/>
                </a:solidFill>
                <a:latin typeface="Times New Roman" panose="02020603050405020304" pitchFamily="18" charset="0"/>
                <a:cs typeface="Times New Roman" panose="02020603050405020304" pitchFamily="18" charset="0"/>
              </a:rPr>
              <a:t>: Manages presentation and interaction by handling user engagement through the UI, dashboards for visualization, and interaction controls.</a:t>
            </a:r>
          </a:p>
          <a:p>
            <a:pPr marL="171450" indent="-171450" algn="just">
              <a:buFont typeface="Arial" panose="020B0604020202020204" pitchFamily="34" charset="0"/>
              <a:buChar char="•"/>
            </a:pPr>
            <a:endParaRPr lang="en-US" sz="1200" dirty="0">
              <a:solidFill>
                <a:schemeClr val="tx1"/>
              </a:solidFill>
              <a:latin typeface="Times New Roman" panose="02020603050405020304" pitchFamily="18" charset="0"/>
              <a:cs typeface="Times New Roman" panose="02020603050405020304" pitchFamily="18" charset="0"/>
            </a:endParaRPr>
          </a:p>
          <a:p>
            <a:pPr marL="171450" indent="-171450" algn="just">
              <a:buFont typeface="Arial" panose="020B0604020202020204" pitchFamily="34" charset="0"/>
              <a:buChar char="•"/>
            </a:pPr>
            <a:r>
              <a:rPr lang="en-US" sz="1200" b="1" dirty="0">
                <a:solidFill>
                  <a:schemeClr val="tx1"/>
                </a:solidFill>
                <a:latin typeface="Times New Roman" panose="02020603050405020304" pitchFamily="18" charset="0"/>
                <a:cs typeface="Times New Roman" panose="02020603050405020304" pitchFamily="18" charset="0"/>
              </a:rPr>
              <a:t>Decision Intelligence Layer</a:t>
            </a:r>
            <a:r>
              <a:rPr lang="en-US" sz="1200" dirty="0">
                <a:solidFill>
                  <a:schemeClr val="tx1"/>
                </a:solidFill>
                <a:latin typeface="Times New Roman" panose="02020603050405020304" pitchFamily="18" charset="0"/>
                <a:cs typeface="Times New Roman" panose="02020603050405020304" pitchFamily="18" charset="0"/>
              </a:rPr>
              <a:t>: Serves as the core decision logic, evaluating strategies and controlling execution or abstention based on confidence inputs and controller logic.</a:t>
            </a:r>
          </a:p>
          <a:p>
            <a:pPr marL="171450" indent="-171450" algn="just">
              <a:buFont typeface="Arial" panose="020B0604020202020204" pitchFamily="34" charset="0"/>
              <a:buChar char="•"/>
            </a:pPr>
            <a:endParaRPr lang="en-US" sz="1200" dirty="0">
              <a:solidFill>
                <a:schemeClr val="tx1"/>
              </a:solidFill>
              <a:latin typeface="Times New Roman" panose="02020603050405020304" pitchFamily="18" charset="0"/>
              <a:cs typeface="Times New Roman" panose="02020603050405020304" pitchFamily="18" charset="0"/>
            </a:endParaRPr>
          </a:p>
          <a:p>
            <a:pPr marL="171450" indent="-171450" algn="just">
              <a:buFont typeface="Arial" panose="020B0604020202020204" pitchFamily="34" charset="0"/>
              <a:buChar char="•"/>
            </a:pPr>
            <a:r>
              <a:rPr lang="en-US" sz="1200" b="1" dirty="0">
                <a:solidFill>
                  <a:schemeClr val="tx1"/>
                </a:solidFill>
                <a:latin typeface="Times New Roman" panose="02020603050405020304" pitchFamily="18" charset="0"/>
                <a:cs typeface="Times New Roman" panose="02020603050405020304" pitchFamily="18" charset="0"/>
              </a:rPr>
              <a:t>Confidence &amp; Explainability Layer</a:t>
            </a:r>
            <a:r>
              <a:rPr lang="en-US" sz="1200" dirty="0">
                <a:solidFill>
                  <a:schemeClr val="tx1"/>
                </a:solidFill>
                <a:latin typeface="Times New Roman" panose="02020603050405020304" pitchFamily="18" charset="0"/>
                <a:cs typeface="Times New Roman" panose="02020603050405020304" pitchFamily="18" charset="0"/>
              </a:rPr>
              <a:t>: Acts as the "Explainability-First Core" by assessing uncertainty and regime stability to generate human-readable rationales for all decisions.</a:t>
            </a:r>
          </a:p>
          <a:p>
            <a:pPr marL="171450" indent="-171450" algn="just">
              <a:buFont typeface="Arial" panose="020B0604020202020204" pitchFamily="34" charset="0"/>
              <a:buChar char="•"/>
            </a:pPr>
            <a:endParaRPr lang="en-US" sz="1200" dirty="0">
              <a:solidFill>
                <a:schemeClr val="tx1"/>
              </a:solidFill>
              <a:latin typeface="Times New Roman" panose="02020603050405020304" pitchFamily="18" charset="0"/>
              <a:cs typeface="Times New Roman" panose="02020603050405020304" pitchFamily="18" charset="0"/>
            </a:endParaRPr>
          </a:p>
          <a:p>
            <a:pPr marL="171450" indent="-171450" algn="just">
              <a:buFont typeface="Arial" panose="020B0604020202020204" pitchFamily="34" charset="0"/>
              <a:buChar char="•"/>
            </a:pPr>
            <a:r>
              <a:rPr lang="en-US" sz="1200" b="1" dirty="0">
                <a:solidFill>
                  <a:schemeClr val="tx1"/>
                </a:solidFill>
                <a:latin typeface="Times New Roman" panose="02020603050405020304" pitchFamily="18" charset="0"/>
                <a:cs typeface="Times New Roman" panose="02020603050405020304" pitchFamily="18" charset="0"/>
              </a:rPr>
              <a:t>Monitoring &amp; Governance Layer: </a:t>
            </a:r>
            <a:r>
              <a:rPr lang="en-US" sz="1200" dirty="0">
                <a:solidFill>
                  <a:schemeClr val="tx1"/>
                </a:solidFill>
                <a:latin typeface="Times New Roman" panose="02020603050405020304" pitchFamily="18" charset="0"/>
                <a:cs typeface="Times New Roman" panose="02020603050405020304" pitchFamily="18" charset="0"/>
              </a:rPr>
              <a:t>Provides oversight and transparency through system monitoring, alert intelligence, and comprehensive audit trails to ensure accountability.</a:t>
            </a:r>
          </a:p>
          <a:p>
            <a:pPr marL="171450" indent="-171450" algn="just">
              <a:buFont typeface="Arial" panose="020B0604020202020204" pitchFamily="34" charset="0"/>
              <a:buChar char="•"/>
            </a:pPr>
            <a:endParaRPr lang="en-US" sz="1200" dirty="0">
              <a:solidFill>
                <a:schemeClr val="tx1"/>
              </a:solidFill>
              <a:latin typeface="Times New Roman" panose="02020603050405020304" pitchFamily="18" charset="0"/>
              <a:cs typeface="Times New Roman" panose="02020603050405020304" pitchFamily="18" charset="0"/>
            </a:endParaRPr>
          </a:p>
          <a:p>
            <a:pPr marL="171450" indent="-171450" algn="just">
              <a:buFont typeface="Arial" panose="020B0604020202020204" pitchFamily="34" charset="0"/>
              <a:buChar char="•"/>
            </a:pPr>
            <a:r>
              <a:rPr lang="en-US" sz="1200" b="1" dirty="0">
                <a:solidFill>
                  <a:schemeClr val="tx1"/>
                </a:solidFill>
                <a:latin typeface="Times New Roman" panose="02020603050405020304" pitchFamily="18" charset="0"/>
                <a:cs typeface="Times New Roman" panose="02020603050405020304" pitchFamily="18" charset="0"/>
              </a:rPr>
              <a:t>Data &amp; External Interfaces Layer</a:t>
            </a:r>
            <a:r>
              <a:rPr lang="en-US" sz="1200" dirty="0">
                <a:solidFill>
                  <a:schemeClr val="tx1"/>
                </a:solidFill>
                <a:latin typeface="Times New Roman" panose="02020603050405020304" pitchFamily="18" charset="0"/>
                <a:cs typeface="Times New Roman" panose="02020603050405020304" pitchFamily="18" charset="0"/>
              </a:rPr>
              <a:t>: Abstracts data acquisition and reporting boundaries by managing market data sources, indicator inputs, and reporting outputs.</a:t>
            </a:r>
          </a:p>
        </p:txBody>
      </p:sp>
      <p:sp>
        <p:nvSpPr>
          <p:cNvPr id="5" name="Google Shape;96;p3">
            <a:extLst>
              <a:ext uri="{FF2B5EF4-FFF2-40B4-BE49-F238E27FC236}">
                <a16:creationId xmlns:a16="http://schemas.microsoft.com/office/drawing/2014/main" id="{FD7C85DE-3629-2FBE-33DA-7BDC74932F45}"/>
              </a:ext>
            </a:extLst>
          </p:cNvPr>
          <p:cNvSpPr txBox="1">
            <a:spLocks noChangeArrowheads="1"/>
          </p:cNvSpPr>
          <p:nvPr/>
        </p:nvSpPr>
        <p:spPr bwMode="auto">
          <a:xfrm>
            <a:off x="4084637" y="6547954"/>
            <a:ext cx="4022725" cy="276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45699" tIns="45699" rIns="45699" bIns="45699" anchor="ctr">
            <a:spAutoFit/>
          </a:bodyP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Adishree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Gupta_Bhumika</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Lokare_Bhavani</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S_Akshat</a:t>
            </a:r>
            <a:endPar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endParaRPr>
          </a:p>
        </p:txBody>
      </p:sp>
    </p:spTree>
    <p:extLst>
      <p:ext uri="{BB962C8B-B14F-4D97-AF65-F5344CB8AC3E}">
        <p14:creationId xmlns:p14="http://schemas.microsoft.com/office/powerpoint/2010/main" val="27033669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2">
          <a:extLst>
            <a:ext uri="{FF2B5EF4-FFF2-40B4-BE49-F238E27FC236}">
              <a16:creationId xmlns:a16="http://schemas.microsoft.com/office/drawing/2014/main" id="{EE8F7ED6-60F7-2A56-7BE8-7B3E26AC6B75}"/>
            </a:ext>
          </a:extLst>
        </p:cNvPr>
        <p:cNvGrpSpPr/>
        <p:nvPr/>
      </p:nvGrpSpPr>
      <p:grpSpPr>
        <a:xfrm>
          <a:off x="0" y="0"/>
          <a:ext cx="0" cy="0"/>
          <a:chOff x="0" y="0"/>
          <a:chExt cx="0" cy="0"/>
        </a:xfrm>
      </p:grpSpPr>
      <p:sp>
        <p:nvSpPr>
          <p:cNvPr id="183" name="Google Shape;183;p8">
            <a:extLst>
              <a:ext uri="{FF2B5EF4-FFF2-40B4-BE49-F238E27FC236}">
                <a16:creationId xmlns:a16="http://schemas.microsoft.com/office/drawing/2014/main" id="{E3E4E9E6-CDA9-4599-73F1-29109C1C21E1}"/>
              </a:ext>
            </a:extLst>
          </p:cNvPr>
          <p:cNvSpPr/>
          <p:nvPr/>
        </p:nvSpPr>
        <p:spPr>
          <a:xfrm>
            <a:off x="3048000" y="1581150"/>
            <a:ext cx="7620000" cy="36600"/>
          </a:xfrm>
          <a:prstGeom prst="rect">
            <a:avLst/>
          </a:pr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Arial"/>
              <a:ea typeface="Arial"/>
              <a:cs typeface="Arial"/>
              <a:sym typeface="Arial"/>
            </a:endParaRPr>
          </a:p>
        </p:txBody>
      </p:sp>
      <p:sp>
        <p:nvSpPr>
          <p:cNvPr id="184" name="Google Shape;184;p8">
            <a:extLst>
              <a:ext uri="{FF2B5EF4-FFF2-40B4-BE49-F238E27FC236}">
                <a16:creationId xmlns:a16="http://schemas.microsoft.com/office/drawing/2014/main" id="{55ACEEC1-B416-CF56-6756-0AC0E4BDECD8}"/>
              </a:ext>
            </a:extLst>
          </p:cNvPr>
          <p:cNvSpPr txBox="1"/>
          <p:nvPr/>
        </p:nvSpPr>
        <p:spPr>
          <a:xfrm>
            <a:off x="4604656" y="1143000"/>
            <a:ext cx="6063343" cy="461700"/>
          </a:xfrm>
          <a:prstGeom prst="rect">
            <a:avLst/>
          </a:prstGeom>
          <a:noFill/>
          <a:ln>
            <a:noFill/>
          </a:ln>
        </p:spPr>
        <p:txBody>
          <a:bodyPr spcFirstLastPara="1" wrap="square" lIns="91425" tIns="45700" rIns="91425" bIns="45700" anchor="t" anchorCtr="0">
            <a:noAutofit/>
          </a:bodyPr>
          <a:lstStyle/>
          <a:p>
            <a:pPr marL="342900" marR="0" lvl="0" indent="-342900" algn="r" rtl="0">
              <a:spcBef>
                <a:spcPts val="0"/>
              </a:spcBef>
              <a:spcAft>
                <a:spcPts val="0"/>
              </a:spcAft>
              <a:buClr>
                <a:schemeClr val="dk1"/>
              </a:buClr>
              <a:buSzPts val="2400"/>
              <a:buFont typeface="Trebuchet MS"/>
              <a:buNone/>
            </a:pPr>
            <a:r>
              <a:rPr lang="en-US" sz="2400" dirty="0">
                <a:solidFill>
                  <a:schemeClr val="dk1"/>
                </a:solidFill>
                <a:latin typeface="Trebuchet MS"/>
                <a:ea typeface="Calibri"/>
                <a:cs typeface="Calibri"/>
                <a:sym typeface="Trebuchet MS"/>
              </a:rPr>
              <a:t>Progress Update</a:t>
            </a:r>
            <a:endParaRPr sz="2400" b="0" i="0" u="none" strike="noStrike" cap="none" dirty="0">
              <a:solidFill>
                <a:schemeClr val="dk1"/>
              </a:solidFill>
              <a:latin typeface="Calibri"/>
              <a:ea typeface="Calibri"/>
              <a:cs typeface="Calibri"/>
              <a:sym typeface="Calibri"/>
            </a:endParaRPr>
          </a:p>
        </p:txBody>
      </p:sp>
      <p:pic>
        <p:nvPicPr>
          <p:cNvPr id="186" name="Google Shape;186;p8">
            <a:extLst>
              <a:ext uri="{FF2B5EF4-FFF2-40B4-BE49-F238E27FC236}">
                <a16:creationId xmlns:a16="http://schemas.microsoft.com/office/drawing/2014/main" id="{95DE430C-9D4D-0870-EFA5-39FE954E3569}"/>
              </a:ext>
            </a:extLst>
          </p:cNvPr>
          <p:cNvPicPr preferRelativeResize="0"/>
          <p:nvPr/>
        </p:nvPicPr>
        <p:blipFill rotWithShape="1">
          <a:blip r:embed="rId5">
            <a:alphaModFix/>
          </a:blip>
          <a:srcRect/>
          <a:stretch/>
        </p:blipFill>
        <p:spPr>
          <a:xfrm>
            <a:off x="10896601" y="0"/>
            <a:ext cx="1295399" cy="1025106"/>
          </a:xfrm>
          <a:prstGeom prst="rect">
            <a:avLst/>
          </a:prstGeom>
          <a:noFill/>
          <a:ln>
            <a:noFill/>
          </a:ln>
        </p:spPr>
      </p:pic>
      <p:sp>
        <p:nvSpPr>
          <p:cNvPr id="188" name="Google Shape;188;p8">
            <a:extLst>
              <a:ext uri="{FF2B5EF4-FFF2-40B4-BE49-F238E27FC236}">
                <a16:creationId xmlns:a16="http://schemas.microsoft.com/office/drawing/2014/main" id="{ABFD0AFB-2A18-614F-D56C-29C5EA600B89}"/>
              </a:ext>
            </a:extLst>
          </p:cNvPr>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Clr>
                <a:srgbClr val="FFFFFF"/>
              </a:buClr>
              <a:buSzPts val="1000"/>
              <a:buFont typeface="Calibri"/>
              <a:buNone/>
            </a:pPr>
            <a:fld id="{00000000-1234-1234-1234-123412341234}" type="slidenum">
              <a:rPr lang="en-US"/>
              <a:t>14</a:t>
            </a:fld>
            <a:endParaRPr/>
          </a:p>
        </p:txBody>
      </p:sp>
      <p:pic>
        <p:nvPicPr>
          <p:cNvPr id="3" name="Untitled (1) (online-video-cutter.com)">
            <a:hlinkClick r:id="" action="ppaction://media"/>
            <a:extLst>
              <a:ext uri="{FF2B5EF4-FFF2-40B4-BE49-F238E27FC236}">
                <a16:creationId xmlns:a16="http://schemas.microsoft.com/office/drawing/2014/main" id="{E8D12CDD-EC3A-8CC0-D50C-D033E25B2E18}"/>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978309" y="1617749"/>
            <a:ext cx="9689689" cy="4708911"/>
          </a:xfrm>
          <a:prstGeom prst="rect">
            <a:avLst/>
          </a:prstGeom>
        </p:spPr>
      </p:pic>
      <p:sp>
        <p:nvSpPr>
          <p:cNvPr id="2" name="Google Shape;121;p2">
            <a:extLst>
              <a:ext uri="{FF2B5EF4-FFF2-40B4-BE49-F238E27FC236}">
                <a16:creationId xmlns:a16="http://schemas.microsoft.com/office/drawing/2014/main" id="{58B95CA4-734F-5FC9-A099-24BD95A57B86}"/>
              </a:ext>
            </a:extLst>
          </p:cNvPr>
          <p:cNvSpPr txBox="1"/>
          <p:nvPr/>
        </p:nvSpPr>
        <p:spPr>
          <a:xfrm>
            <a:off x="24674" y="104475"/>
            <a:ext cx="6662056" cy="339662"/>
          </a:xfrm>
          <a:prstGeom prst="rect">
            <a:avLst/>
          </a:prstGeom>
          <a:noFill/>
          <a:ln>
            <a:noFill/>
          </a:ln>
        </p:spPr>
        <p:txBody>
          <a:bodyPr spcFirstLastPara="1" wrap="square" lIns="91425" tIns="45700" rIns="91425" bIns="45700" anchor="ctr" anchorCtr="0">
            <a:noAutofit/>
          </a:bodyPr>
          <a:lstStyle/>
          <a:p>
            <a:pPr lvl="0" algn="ctr">
              <a:buClr>
                <a:srgbClr val="888888"/>
              </a:buClr>
              <a:buSzPts val="1200"/>
            </a:pPr>
            <a:r>
              <a:rPr lang="en-US" altLang="en-US" sz="1200" b="1" dirty="0">
                <a:latin typeface="Times New Roman" panose="02020603050405020304" pitchFamily="18" charset="0"/>
                <a:cs typeface="Times New Roman" panose="02020603050405020304" pitchFamily="18" charset="0"/>
                <a:sym typeface="Times New Roman" panose="02020603050405020304" pitchFamily="18" charset="0"/>
              </a:rPr>
              <a:t>Toward Trustworthy Stock Prediction : A Self-Aware Multimodal Quant AI Framework</a:t>
            </a:r>
            <a:endParaRPr sz="1800" b="1" i="0" u="none" strike="noStrike" cap="none" dirty="0">
              <a:solidFill>
                <a:schemeClr val="dk1"/>
              </a:solidFill>
              <a:latin typeface="Calibri"/>
              <a:ea typeface="Calibri"/>
              <a:cs typeface="Calibri"/>
              <a:sym typeface="Calibri"/>
            </a:endParaRPr>
          </a:p>
        </p:txBody>
      </p:sp>
      <p:sp>
        <p:nvSpPr>
          <p:cNvPr id="4" name="Google Shape;96;p3">
            <a:extLst>
              <a:ext uri="{FF2B5EF4-FFF2-40B4-BE49-F238E27FC236}">
                <a16:creationId xmlns:a16="http://schemas.microsoft.com/office/drawing/2014/main" id="{77E3D85D-568A-7C5E-51FB-F7DCA295015B}"/>
              </a:ext>
            </a:extLst>
          </p:cNvPr>
          <p:cNvSpPr txBox="1">
            <a:spLocks noChangeArrowheads="1"/>
          </p:cNvSpPr>
          <p:nvPr/>
        </p:nvSpPr>
        <p:spPr bwMode="auto">
          <a:xfrm>
            <a:off x="4084637" y="6547954"/>
            <a:ext cx="4022725" cy="276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45699" tIns="45699" rIns="45699" bIns="45699" anchor="ctr">
            <a:spAutoFit/>
          </a:bodyP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Adishree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Gupta_Bhumika</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Lokare_Bhavani</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S_Akshat</a:t>
            </a:r>
            <a:endPar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endParaRPr>
          </a:p>
        </p:txBody>
      </p:sp>
    </p:spTree>
    <p:extLst>
      <p:ext uri="{BB962C8B-B14F-4D97-AF65-F5344CB8AC3E}">
        <p14:creationId xmlns:p14="http://schemas.microsoft.com/office/powerpoint/2010/main" val="3487899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13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g3268443d32f_0_0"/>
          <p:cNvSpPr/>
          <p:nvPr/>
        </p:nvSpPr>
        <p:spPr>
          <a:xfrm>
            <a:off x="3048000" y="1581151"/>
            <a:ext cx="7620000" cy="36600"/>
          </a:xfrm>
          <a:prstGeom prst="rect">
            <a:avLst/>
          </a:pr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Arial"/>
              <a:ea typeface="Arial"/>
              <a:cs typeface="Arial"/>
              <a:sym typeface="Arial"/>
            </a:endParaRPr>
          </a:p>
        </p:txBody>
      </p:sp>
      <p:sp>
        <p:nvSpPr>
          <p:cNvPr id="208" name="Google Shape;208;g3268443d32f_0_0"/>
          <p:cNvSpPr txBox="1"/>
          <p:nvPr/>
        </p:nvSpPr>
        <p:spPr>
          <a:xfrm>
            <a:off x="3374570" y="1143001"/>
            <a:ext cx="7293429" cy="461700"/>
          </a:xfrm>
          <a:prstGeom prst="rect">
            <a:avLst/>
          </a:prstGeom>
          <a:noFill/>
          <a:ln>
            <a:noFill/>
          </a:ln>
        </p:spPr>
        <p:txBody>
          <a:bodyPr spcFirstLastPara="1" wrap="square" lIns="91425" tIns="45700" rIns="91425" bIns="45700" anchor="t" anchorCtr="0">
            <a:noAutofit/>
          </a:bodyPr>
          <a:lstStyle/>
          <a:p>
            <a:pPr marL="342900" marR="0" lvl="0" indent="-342900" algn="r" rtl="0">
              <a:spcBef>
                <a:spcPts val="0"/>
              </a:spcBef>
              <a:spcAft>
                <a:spcPts val="0"/>
              </a:spcAft>
              <a:buClr>
                <a:schemeClr val="dk1"/>
              </a:buClr>
              <a:buSzPts val="2400"/>
              <a:buFont typeface="Trebuchet MS"/>
              <a:buNone/>
            </a:pPr>
            <a:r>
              <a:rPr lang="en-US" sz="2400" b="0" i="0" u="none" strike="noStrike" cap="none">
                <a:solidFill>
                  <a:schemeClr val="dk1"/>
                </a:solidFill>
                <a:latin typeface="Trebuchet MS"/>
                <a:ea typeface="Trebuchet MS"/>
                <a:cs typeface="Trebuchet MS"/>
                <a:sym typeface="Trebuchet MS"/>
              </a:rPr>
              <a:t>Project Progress Plan for Phase 2</a:t>
            </a:r>
            <a:endParaRPr sz="2400" b="0" i="0" u="none" strike="noStrike" cap="none">
              <a:solidFill>
                <a:schemeClr val="dk1"/>
              </a:solidFill>
              <a:latin typeface="Calibri"/>
              <a:ea typeface="Calibri"/>
              <a:cs typeface="Calibri"/>
              <a:sym typeface="Calibri"/>
            </a:endParaRPr>
          </a:p>
        </p:txBody>
      </p:sp>
      <p:pic>
        <p:nvPicPr>
          <p:cNvPr id="210" name="Google Shape;210;g3268443d32f_0_0"/>
          <p:cNvPicPr preferRelativeResize="0"/>
          <p:nvPr/>
        </p:nvPicPr>
        <p:blipFill rotWithShape="1">
          <a:blip r:embed="rId3">
            <a:alphaModFix/>
          </a:blip>
          <a:srcRect/>
          <a:stretch/>
        </p:blipFill>
        <p:spPr>
          <a:xfrm>
            <a:off x="10896601" y="0"/>
            <a:ext cx="1295399" cy="1025106"/>
          </a:xfrm>
          <a:prstGeom prst="rect">
            <a:avLst/>
          </a:prstGeom>
          <a:noFill/>
          <a:ln>
            <a:noFill/>
          </a:ln>
        </p:spPr>
      </p:pic>
      <p:sp>
        <p:nvSpPr>
          <p:cNvPr id="212" name="Google Shape;212;g3268443d32f_0_0"/>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Clr>
                <a:srgbClr val="FFFFFF"/>
              </a:buClr>
              <a:buSzPts val="1000"/>
              <a:buFont typeface="Calibri"/>
              <a:buNone/>
            </a:pPr>
            <a:fld id="{00000000-1234-1234-1234-123412341234}" type="slidenum">
              <a:rPr lang="en-US"/>
              <a:t>15</a:t>
            </a:fld>
            <a:endParaRPr/>
          </a:p>
        </p:txBody>
      </p:sp>
      <p:sp>
        <p:nvSpPr>
          <p:cNvPr id="3" name="Google Shape;121;p2">
            <a:extLst>
              <a:ext uri="{FF2B5EF4-FFF2-40B4-BE49-F238E27FC236}">
                <a16:creationId xmlns:a16="http://schemas.microsoft.com/office/drawing/2014/main" id="{48B09C17-04ED-01A7-C71D-219E1BCD837E}"/>
              </a:ext>
            </a:extLst>
          </p:cNvPr>
          <p:cNvSpPr txBox="1"/>
          <p:nvPr/>
        </p:nvSpPr>
        <p:spPr>
          <a:xfrm>
            <a:off x="24674" y="104475"/>
            <a:ext cx="6662056" cy="339662"/>
          </a:xfrm>
          <a:prstGeom prst="rect">
            <a:avLst/>
          </a:prstGeom>
          <a:noFill/>
          <a:ln>
            <a:noFill/>
          </a:ln>
        </p:spPr>
        <p:txBody>
          <a:bodyPr spcFirstLastPara="1" wrap="square" lIns="91425" tIns="45700" rIns="91425" bIns="45700" anchor="ctr" anchorCtr="0">
            <a:noAutofit/>
          </a:bodyPr>
          <a:lstStyle/>
          <a:p>
            <a:pPr lvl="0" algn="ctr">
              <a:buClr>
                <a:srgbClr val="888888"/>
              </a:buClr>
              <a:buSzPts val="1200"/>
            </a:pPr>
            <a:r>
              <a:rPr lang="en-US" altLang="en-US" sz="1200" b="1" dirty="0">
                <a:latin typeface="Times New Roman" panose="02020603050405020304" pitchFamily="18" charset="0"/>
                <a:cs typeface="Times New Roman" panose="02020603050405020304" pitchFamily="18" charset="0"/>
                <a:sym typeface="Times New Roman" panose="02020603050405020304" pitchFamily="18" charset="0"/>
              </a:rPr>
              <a:t>Toward Trustworthy Stock Prediction : A Self-Aware Multimodal Quant AI Framework</a:t>
            </a:r>
            <a:endParaRPr sz="1800" b="1" i="0" u="none" strike="noStrike" cap="none" dirty="0">
              <a:solidFill>
                <a:schemeClr val="dk1"/>
              </a:solidFill>
              <a:latin typeface="Calibri"/>
              <a:ea typeface="Calibri"/>
              <a:cs typeface="Calibri"/>
              <a:sym typeface="Calibri"/>
            </a:endParaRPr>
          </a:p>
        </p:txBody>
      </p:sp>
      <p:sp>
        <p:nvSpPr>
          <p:cNvPr id="5" name="Google Shape;96;p3">
            <a:extLst>
              <a:ext uri="{FF2B5EF4-FFF2-40B4-BE49-F238E27FC236}">
                <a16:creationId xmlns:a16="http://schemas.microsoft.com/office/drawing/2014/main" id="{D41F8AED-DAFE-6D47-902D-9FC7428AB3E7}"/>
              </a:ext>
            </a:extLst>
          </p:cNvPr>
          <p:cNvSpPr txBox="1">
            <a:spLocks noChangeArrowheads="1"/>
          </p:cNvSpPr>
          <p:nvPr/>
        </p:nvSpPr>
        <p:spPr bwMode="auto">
          <a:xfrm>
            <a:off x="4084637" y="6547954"/>
            <a:ext cx="4022725" cy="276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45699" tIns="45699" rIns="45699" bIns="45699" anchor="ctr">
            <a:spAutoFit/>
          </a:bodyP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Adishree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Gupta_Bhumika</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Lokare_Bhavani</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S_Akshat</a:t>
            </a:r>
            <a:endPar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endParaRPr>
          </a:p>
        </p:txBody>
      </p:sp>
      <p:pic>
        <p:nvPicPr>
          <p:cNvPr id="4" name="Picture 3">
            <a:extLst>
              <a:ext uri="{FF2B5EF4-FFF2-40B4-BE49-F238E27FC236}">
                <a16:creationId xmlns:a16="http://schemas.microsoft.com/office/drawing/2014/main" id="{8ED235E1-DBD0-4059-96A8-33B4EBE9C338}"/>
              </a:ext>
            </a:extLst>
          </p:cNvPr>
          <p:cNvPicPr>
            <a:picLocks noChangeAspect="1"/>
          </p:cNvPicPr>
          <p:nvPr/>
        </p:nvPicPr>
        <p:blipFill>
          <a:blip r:embed="rId4"/>
          <a:srcRect t="14285" b="7670"/>
          <a:stretch>
            <a:fillRect/>
          </a:stretch>
        </p:blipFill>
        <p:spPr>
          <a:xfrm>
            <a:off x="952500" y="1674810"/>
            <a:ext cx="10287000" cy="4608004"/>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10"/>
          <p:cNvSpPr/>
          <p:nvPr/>
        </p:nvSpPr>
        <p:spPr>
          <a:xfrm>
            <a:off x="3048000" y="1581155"/>
            <a:ext cx="7620000" cy="36513"/>
          </a:xfrm>
          <a:prstGeom prst="rect">
            <a:avLst/>
          </a:pr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20" name="Google Shape;220;p10"/>
          <p:cNvSpPr txBox="1"/>
          <p:nvPr/>
        </p:nvSpPr>
        <p:spPr>
          <a:xfrm>
            <a:off x="3842656" y="1143002"/>
            <a:ext cx="6825343" cy="461665"/>
          </a:xfrm>
          <a:prstGeom prst="rect">
            <a:avLst/>
          </a:prstGeom>
          <a:noFill/>
          <a:ln>
            <a:noFill/>
          </a:ln>
        </p:spPr>
        <p:txBody>
          <a:bodyPr spcFirstLastPara="1" wrap="square" lIns="91425" tIns="45700" rIns="91425" bIns="45700" anchor="t" anchorCtr="0">
            <a:spAutoFit/>
          </a:bodyPr>
          <a:lstStyle/>
          <a:p>
            <a:pPr marL="342891" marR="0" lvl="0" indent="-342891" algn="r" rtl="0">
              <a:spcBef>
                <a:spcPts val="0"/>
              </a:spcBef>
              <a:spcAft>
                <a:spcPts val="0"/>
              </a:spcAft>
              <a:buClr>
                <a:schemeClr val="dk1"/>
              </a:buClr>
              <a:buSzPts val="2400"/>
              <a:buFont typeface="Trebuchet MS"/>
              <a:buNone/>
            </a:pPr>
            <a:r>
              <a:rPr lang="en-US" sz="2400" b="0" i="0" u="none" strike="noStrike" cap="none">
                <a:solidFill>
                  <a:schemeClr val="dk1"/>
                </a:solidFill>
                <a:latin typeface="Trebuchet MS"/>
                <a:ea typeface="Trebuchet MS"/>
                <a:cs typeface="Trebuchet MS"/>
                <a:sym typeface="Trebuchet MS"/>
              </a:rPr>
              <a:t>References</a:t>
            </a:r>
            <a:endParaRPr sz="1800" b="0" i="0" u="none" strike="noStrike" cap="none">
              <a:solidFill>
                <a:schemeClr val="dk1"/>
              </a:solidFill>
              <a:latin typeface="Calibri"/>
              <a:ea typeface="Calibri"/>
              <a:cs typeface="Calibri"/>
              <a:sym typeface="Calibri"/>
            </a:endParaRPr>
          </a:p>
        </p:txBody>
      </p:sp>
      <p:pic>
        <p:nvPicPr>
          <p:cNvPr id="222" name="Google Shape;222;p10"/>
          <p:cNvPicPr preferRelativeResize="0"/>
          <p:nvPr/>
        </p:nvPicPr>
        <p:blipFill rotWithShape="1">
          <a:blip r:embed="rId3">
            <a:alphaModFix/>
          </a:blip>
          <a:srcRect/>
          <a:stretch/>
        </p:blipFill>
        <p:spPr>
          <a:xfrm>
            <a:off x="10896601" y="0"/>
            <a:ext cx="1295399" cy="1025106"/>
          </a:xfrm>
          <a:prstGeom prst="rect">
            <a:avLst/>
          </a:prstGeom>
          <a:noFill/>
          <a:ln>
            <a:noFill/>
          </a:ln>
        </p:spPr>
      </p:pic>
      <p:sp>
        <p:nvSpPr>
          <p:cNvPr id="224" name="Google Shape;224;p10"/>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Clr>
                <a:srgbClr val="FFFFFF"/>
              </a:buClr>
              <a:buSzPts val="1000"/>
              <a:buFont typeface="Calibri"/>
              <a:buNone/>
            </a:pPr>
            <a:fld id="{00000000-1234-1234-1234-123412341234}" type="slidenum">
              <a:rPr lang="en-US"/>
              <a:t>16</a:t>
            </a:fld>
            <a:endParaRPr/>
          </a:p>
        </p:txBody>
      </p:sp>
      <p:sp>
        <p:nvSpPr>
          <p:cNvPr id="2" name="Google Shape;121;p2">
            <a:extLst>
              <a:ext uri="{FF2B5EF4-FFF2-40B4-BE49-F238E27FC236}">
                <a16:creationId xmlns:a16="http://schemas.microsoft.com/office/drawing/2014/main" id="{B8AA74DE-E805-CEB6-15BC-5935B5E21F30}"/>
              </a:ext>
            </a:extLst>
          </p:cNvPr>
          <p:cNvSpPr txBox="1"/>
          <p:nvPr/>
        </p:nvSpPr>
        <p:spPr>
          <a:xfrm>
            <a:off x="24674" y="104475"/>
            <a:ext cx="6662056" cy="339662"/>
          </a:xfrm>
          <a:prstGeom prst="rect">
            <a:avLst/>
          </a:prstGeom>
          <a:noFill/>
          <a:ln>
            <a:noFill/>
          </a:ln>
        </p:spPr>
        <p:txBody>
          <a:bodyPr spcFirstLastPara="1" wrap="square" lIns="91425" tIns="45700" rIns="91425" bIns="45700" anchor="ctr" anchorCtr="0">
            <a:noAutofit/>
          </a:bodyPr>
          <a:lstStyle/>
          <a:p>
            <a:pPr lvl="0" algn="ctr">
              <a:buClr>
                <a:srgbClr val="888888"/>
              </a:buClr>
              <a:buSzPts val="1200"/>
            </a:pPr>
            <a:r>
              <a:rPr lang="en-US" altLang="en-US" sz="1200" b="1" dirty="0">
                <a:latin typeface="Times New Roman" panose="02020603050405020304" pitchFamily="18" charset="0"/>
                <a:cs typeface="Times New Roman" panose="02020603050405020304" pitchFamily="18" charset="0"/>
                <a:sym typeface="Times New Roman" panose="02020603050405020304" pitchFamily="18" charset="0"/>
              </a:rPr>
              <a:t>Toward Trustworthy Stock Prediction : A Self-Aware Multimodal Quant AI Framework</a:t>
            </a:r>
            <a:endParaRPr sz="1800" b="1" i="0" u="none" strike="noStrike" cap="none" dirty="0">
              <a:solidFill>
                <a:schemeClr val="dk1"/>
              </a:solidFill>
              <a:latin typeface="Calibri"/>
              <a:ea typeface="Calibri"/>
              <a:cs typeface="Calibri"/>
              <a:sym typeface="Calibri"/>
            </a:endParaRPr>
          </a:p>
        </p:txBody>
      </p:sp>
      <p:sp>
        <p:nvSpPr>
          <p:cNvPr id="3" name="TextBox 1">
            <a:extLst>
              <a:ext uri="{FF2B5EF4-FFF2-40B4-BE49-F238E27FC236}">
                <a16:creationId xmlns:a16="http://schemas.microsoft.com/office/drawing/2014/main" id="{3FBA6F6E-F54A-49D2-1DB9-7C2127DA6F4B}"/>
              </a:ext>
            </a:extLst>
          </p:cNvPr>
          <p:cNvSpPr txBox="1">
            <a:spLocks noChangeArrowheads="1"/>
          </p:cNvSpPr>
          <p:nvPr/>
        </p:nvSpPr>
        <p:spPr bwMode="auto">
          <a:xfrm>
            <a:off x="385989" y="1757286"/>
            <a:ext cx="11266488" cy="3970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just">
              <a:buFont typeface="Arial" panose="020B0604020202020204" pitchFamily="34" charset="0"/>
              <a:buAutoNum type="arabicPeriod"/>
            </a:pPr>
            <a:r>
              <a:rPr lang="en-IN" altLang="en-US" sz="1200" dirty="0">
                <a:latin typeface="Times New Roman" panose="02020603050405020304" pitchFamily="18" charset="0"/>
                <a:cs typeface="Times New Roman" panose="02020603050405020304" pitchFamily="18" charset="0"/>
              </a:rPr>
              <a:t> V. </a:t>
            </a:r>
            <a:r>
              <a:rPr lang="en-IN" altLang="en-US" sz="1200" dirty="0" err="1">
                <a:latin typeface="Times New Roman" panose="02020603050405020304" pitchFamily="18" charset="0"/>
                <a:cs typeface="Times New Roman" panose="02020603050405020304" pitchFamily="18" charset="0"/>
              </a:rPr>
              <a:t>Kosidphokin</a:t>
            </a:r>
            <a:r>
              <a:rPr lang="en-IN" altLang="en-US" sz="1200" dirty="0">
                <a:latin typeface="Times New Roman" panose="02020603050405020304" pitchFamily="18" charset="0"/>
                <a:cs typeface="Times New Roman" panose="02020603050405020304" pitchFamily="18" charset="0"/>
              </a:rPr>
              <a:t>, P. </a:t>
            </a:r>
            <a:r>
              <a:rPr lang="en-IN" altLang="en-US" sz="1200" dirty="0" err="1">
                <a:latin typeface="Times New Roman" panose="02020603050405020304" pitchFamily="18" charset="0"/>
                <a:cs typeface="Times New Roman" panose="02020603050405020304" pitchFamily="18" charset="0"/>
              </a:rPr>
              <a:t>Loedtrakunchai</a:t>
            </a:r>
            <a:r>
              <a:rPr lang="en-IN" altLang="en-US" sz="1200" dirty="0">
                <a:latin typeface="Times New Roman" panose="02020603050405020304" pitchFamily="18" charset="0"/>
                <a:cs typeface="Times New Roman" panose="02020603050405020304" pitchFamily="18" charset="0"/>
              </a:rPr>
              <a:t>, N. </a:t>
            </a:r>
            <a:r>
              <a:rPr lang="en-IN" altLang="en-US" sz="1200" dirty="0" err="1">
                <a:latin typeface="Times New Roman" panose="02020603050405020304" pitchFamily="18" charset="0"/>
                <a:cs typeface="Times New Roman" panose="02020603050405020304" pitchFamily="18" charset="0"/>
              </a:rPr>
              <a:t>Sinamnuaiphon</a:t>
            </a:r>
            <a:r>
              <a:rPr lang="en-IN" altLang="en-US" sz="1200" dirty="0">
                <a:latin typeface="Times New Roman" panose="02020603050405020304" pitchFamily="18" charset="0"/>
                <a:cs typeface="Times New Roman" panose="02020603050405020304" pitchFamily="18" charset="0"/>
              </a:rPr>
              <a:t>, and S. </a:t>
            </a:r>
            <a:r>
              <a:rPr lang="en-IN" altLang="en-US" sz="1200" dirty="0" err="1">
                <a:latin typeface="Times New Roman" panose="02020603050405020304" pitchFamily="18" charset="0"/>
                <a:cs typeface="Times New Roman" panose="02020603050405020304" pitchFamily="18" charset="0"/>
              </a:rPr>
              <a:t>Kuptanon</a:t>
            </a:r>
            <a:r>
              <a:rPr lang="en-IN" altLang="en-US" sz="1200" dirty="0">
                <a:latin typeface="Times New Roman" panose="02020603050405020304" pitchFamily="18" charset="0"/>
                <a:cs typeface="Times New Roman" panose="02020603050405020304" pitchFamily="18" charset="0"/>
              </a:rPr>
              <a:t>, “FinRL: Adaptive Model Selection for Reinforcement Learning in Stock Trading,” in Proc. 2025 IEEE 11th Int. Conf. Intelligent Data and Security (IDS), 2025.</a:t>
            </a:r>
          </a:p>
          <a:p>
            <a:pPr algn="just">
              <a:buFont typeface="Arial" panose="020B0604020202020204" pitchFamily="34" charset="0"/>
              <a:buAutoNum type="arabicPeriod"/>
            </a:pPr>
            <a:endParaRPr lang="en-IN" altLang="en-US" sz="1200" dirty="0">
              <a:latin typeface="Times New Roman" panose="02020603050405020304" pitchFamily="18" charset="0"/>
              <a:cs typeface="Times New Roman" panose="02020603050405020304" pitchFamily="18" charset="0"/>
            </a:endParaRPr>
          </a:p>
          <a:p>
            <a:pPr algn="just">
              <a:buFont typeface="Arial" panose="020B0604020202020204" pitchFamily="34" charset="0"/>
              <a:buAutoNum type="arabicPeriod"/>
            </a:pPr>
            <a:r>
              <a:rPr lang="en-IN" altLang="en-US" sz="1200" dirty="0">
                <a:latin typeface="Times New Roman" panose="02020603050405020304" pitchFamily="18" charset="0"/>
                <a:cs typeface="Times New Roman" panose="02020603050405020304" pitchFamily="18" charset="0"/>
              </a:rPr>
              <a:t> A. Sattar, A. Sarwar, S. Gillani, M. Bukhari, S. Rho, and M. Faseeh, “A Novel RMS-Driven Deep Reinforcement Learning for Optimized Portfolio Management in Stock Trading,” IEEE Access, 2025.</a:t>
            </a:r>
          </a:p>
          <a:p>
            <a:pPr algn="just">
              <a:buFont typeface="Arial" panose="020B0604020202020204" pitchFamily="34" charset="0"/>
              <a:buAutoNum type="arabicPeriod"/>
            </a:pPr>
            <a:endParaRPr lang="en-IN" altLang="en-US" sz="1200" dirty="0">
              <a:latin typeface="Times New Roman" panose="02020603050405020304" pitchFamily="18" charset="0"/>
              <a:cs typeface="Times New Roman" panose="02020603050405020304" pitchFamily="18" charset="0"/>
            </a:endParaRPr>
          </a:p>
          <a:p>
            <a:pPr algn="just">
              <a:buFont typeface="Arial" panose="020B0604020202020204" pitchFamily="34" charset="0"/>
              <a:buAutoNum type="arabicPeriod"/>
            </a:pPr>
            <a:r>
              <a:rPr lang="en-IN" altLang="en-US" sz="1200" dirty="0">
                <a:latin typeface="Times New Roman" panose="02020603050405020304" pitchFamily="18" charset="0"/>
                <a:cs typeface="Times New Roman" panose="02020603050405020304" pitchFamily="18" charset="0"/>
              </a:rPr>
              <a:t> D. Luo, S. Li, W. Liao, and R. Yan, “</a:t>
            </a:r>
            <a:r>
              <a:rPr lang="en-IN" altLang="en-US" sz="1200" dirty="0" err="1">
                <a:latin typeface="Times New Roman" panose="02020603050405020304" pitchFamily="18" charset="0"/>
                <a:cs typeface="Times New Roman" panose="02020603050405020304" pitchFamily="18" charset="0"/>
              </a:rPr>
              <a:t>MagicNet</a:t>
            </a:r>
            <a:r>
              <a:rPr lang="en-IN" altLang="en-US" sz="1200" dirty="0">
                <a:latin typeface="Times New Roman" panose="02020603050405020304" pitchFamily="18" charset="0"/>
                <a:cs typeface="Times New Roman" panose="02020603050405020304" pitchFamily="18" charset="0"/>
              </a:rPr>
              <a:t>: Memory-Aware Graph Interactive Causal Network for Multivariate Stock Price Movement Prediction,” IEEE Trans. </a:t>
            </a:r>
            <a:r>
              <a:rPr lang="en-IN" altLang="en-US" sz="1200" dirty="0" err="1">
                <a:latin typeface="Times New Roman" panose="02020603050405020304" pitchFamily="18" charset="0"/>
                <a:cs typeface="Times New Roman" panose="02020603050405020304" pitchFamily="18" charset="0"/>
              </a:rPr>
              <a:t>Knowl</a:t>
            </a:r>
            <a:r>
              <a:rPr lang="en-IN" altLang="en-US" sz="1200" dirty="0">
                <a:latin typeface="Times New Roman" panose="02020603050405020304" pitchFamily="18" charset="0"/>
                <a:cs typeface="Times New Roman" panose="02020603050405020304" pitchFamily="18" charset="0"/>
              </a:rPr>
              <a:t>. Data Eng., 2025.</a:t>
            </a:r>
          </a:p>
          <a:p>
            <a:pPr algn="just">
              <a:buFont typeface="Arial" panose="020B0604020202020204" pitchFamily="34" charset="0"/>
              <a:buAutoNum type="arabicPeriod"/>
            </a:pPr>
            <a:endParaRPr lang="en-IN" altLang="en-US" sz="1200" dirty="0">
              <a:latin typeface="Times New Roman" panose="02020603050405020304" pitchFamily="18" charset="0"/>
              <a:cs typeface="Times New Roman" panose="02020603050405020304" pitchFamily="18" charset="0"/>
            </a:endParaRPr>
          </a:p>
          <a:p>
            <a:pPr algn="just">
              <a:buFont typeface="Arial" panose="020B0604020202020204" pitchFamily="34" charset="0"/>
              <a:buAutoNum type="arabicPeriod"/>
            </a:pPr>
            <a:r>
              <a:rPr lang="en-IN" altLang="en-US" sz="1200" dirty="0">
                <a:latin typeface="Times New Roman" panose="02020603050405020304" pitchFamily="18" charset="0"/>
                <a:cs typeface="Times New Roman" panose="02020603050405020304" pitchFamily="18" charset="0"/>
              </a:rPr>
              <a:t> R. S, S. V. N, G. Brindha, and M. V. Karthikeyan, “Stock Market Analysis and Price Prediction,” in Proc. 2025 Int. Conf. Frontier Technologies and Solutions (ICFTS), 2025.</a:t>
            </a:r>
          </a:p>
          <a:p>
            <a:pPr algn="just">
              <a:buFont typeface="Arial" panose="020B0604020202020204" pitchFamily="34" charset="0"/>
              <a:buAutoNum type="arabicPeriod"/>
            </a:pPr>
            <a:endParaRPr lang="en-IN" altLang="en-US" sz="1200" dirty="0">
              <a:latin typeface="Times New Roman" panose="02020603050405020304" pitchFamily="18" charset="0"/>
              <a:cs typeface="Times New Roman" panose="02020603050405020304" pitchFamily="18" charset="0"/>
            </a:endParaRPr>
          </a:p>
          <a:p>
            <a:pPr algn="just">
              <a:buFont typeface="Arial" panose="020B0604020202020204" pitchFamily="34" charset="0"/>
              <a:buAutoNum type="arabicPeriod"/>
            </a:pPr>
            <a:r>
              <a:rPr lang="en-IN" altLang="en-US" sz="1200" dirty="0">
                <a:latin typeface="Times New Roman" panose="02020603050405020304" pitchFamily="18" charset="0"/>
                <a:cs typeface="Times New Roman" panose="02020603050405020304" pitchFamily="18" charset="0"/>
              </a:rPr>
              <a:t> Z. Zuo and F. Yang, “Portfolio Research Based on LSTM Model,” in Proc. 2025 16th Int. Conf. E-Education, E-Business, E-Management and E-Learning (IC4E), 2025.</a:t>
            </a:r>
          </a:p>
          <a:p>
            <a:pPr algn="just">
              <a:buFont typeface="Arial" panose="020B0604020202020204" pitchFamily="34" charset="0"/>
              <a:buAutoNum type="arabicPeriod"/>
            </a:pPr>
            <a:endParaRPr lang="en-IN" altLang="en-US" sz="1200" dirty="0">
              <a:latin typeface="Times New Roman" panose="02020603050405020304" pitchFamily="18" charset="0"/>
              <a:cs typeface="Times New Roman" panose="02020603050405020304" pitchFamily="18" charset="0"/>
            </a:endParaRPr>
          </a:p>
          <a:p>
            <a:pPr algn="just">
              <a:buFont typeface="Arial" panose="020B0604020202020204" pitchFamily="34" charset="0"/>
              <a:buAutoNum type="arabicPeriod"/>
            </a:pPr>
            <a:r>
              <a:rPr lang="en-IN" altLang="en-US" sz="1200" dirty="0">
                <a:latin typeface="Times New Roman" panose="02020603050405020304" pitchFamily="18" charset="0"/>
                <a:cs typeface="Times New Roman" panose="02020603050405020304" pitchFamily="18" charset="0"/>
              </a:rPr>
              <a:t>A Sohan Avaneesh </a:t>
            </a:r>
            <a:r>
              <a:rPr lang="en-IN" altLang="en-US" sz="1200" dirty="0" err="1">
                <a:latin typeface="Times New Roman" panose="02020603050405020304" pitchFamily="18" charset="0"/>
                <a:cs typeface="Times New Roman" panose="02020603050405020304" pitchFamily="18" charset="0"/>
              </a:rPr>
              <a:t>Guptha</a:t>
            </a:r>
            <a:r>
              <a:rPr lang="en-IN" altLang="en-US" sz="1200" dirty="0">
                <a:latin typeface="Times New Roman" panose="02020603050405020304" pitchFamily="18" charset="0"/>
                <a:cs typeface="Times New Roman" panose="02020603050405020304" pitchFamily="18" charset="0"/>
              </a:rPr>
              <a:t>, Sri Surya Shobith Kamisetty, K Rupesh Venkata Sai Krishna, Bharathi Mohan G, </a:t>
            </a:r>
            <a:r>
              <a:rPr lang="en-IN" altLang="en-US" sz="1200" dirty="0" err="1">
                <a:latin typeface="Times New Roman" panose="02020603050405020304" pitchFamily="18" charset="0"/>
                <a:cs typeface="Times New Roman" panose="02020603050405020304" pitchFamily="18" charset="0"/>
              </a:rPr>
              <a:t>Gundala</a:t>
            </a:r>
            <a:r>
              <a:rPr lang="en-IN" altLang="en-US" sz="1200" dirty="0">
                <a:latin typeface="Times New Roman" panose="02020603050405020304" pitchFamily="18" charset="0"/>
                <a:cs typeface="Times New Roman" panose="02020603050405020304" pitchFamily="18" charset="0"/>
              </a:rPr>
              <a:t> Pallavi, Prasanna Kumar R, "Sector-Wise Portfolio Risk Assessment: Monte Carlo Simulation of NIFTY 50 Stocks," 2025 International Conference on Advanced Computing Technologies (</a:t>
            </a:r>
            <a:r>
              <a:rPr lang="en-IN" altLang="en-US" sz="1200" dirty="0" err="1">
                <a:latin typeface="Times New Roman" panose="02020603050405020304" pitchFamily="18" charset="0"/>
                <a:cs typeface="Times New Roman" panose="02020603050405020304" pitchFamily="18" charset="0"/>
              </a:rPr>
              <a:t>ICoACT</a:t>
            </a:r>
            <a:r>
              <a:rPr lang="en-IN" altLang="en-US" sz="1200" dirty="0">
                <a:latin typeface="Times New Roman" panose="02020603050405020304" pitchFamily="18" charset="0"/>
                <a:cs typeface="Times New Roman" panose="02020603050405020304" pitchFamily="18" charset="0"/>
              </a:rPr>
              <a:t>), 2025 .</a:t>
            </a:r>
          </a:p>
          <a:p>
            <a:pPr algn="just">
              <a:buFont typeface="Arial" panose="020B0604020202020204" pitchFamily="34" charset="0"/>
              <a:buAutoNum type="arabicPeriod"/>
            </a:pPr>
            <a:endParaRPr lang="en-IN" altLang="en-US" sz="1200" dirty="0">
              <a:latin typeface="Times New Roman" panose="02020603050405020304" pitchFamily="18" charset="0"/>
              <a:cs typeface="Times New Roman" panose="02020603050405020304" pitchFamily="18" charset="0"/>
            </a:endParaRPr>
          </a:p>
          <a:p>
            <a:pPr algn="just">
              <a:buFont typeface="Arial" panose="020B0604020202020204" pitchFamily="34" charset="0"/>
              <a:buAutoNum type="arabicPeriod"/>
            </a:pPr>
            <a:r>
              <a:rPr lang="en-IN" altLang="en-US" sz="1200" dirty="0">
                <a:latin typeface="Times New Roman" panose="02020603050405020304" pitchFamily="18" charset="0"/>
                <a:cs typeface="Times New Roman" panose="02020603050405020304" pitchFamily="18" charset="0"/>
              </a:rPr>
              <a:t>Aparajita Biswal, Arunesh P. Singh, Homera Durani, Yashasvi Shah, "Intelligent stock price prediction: a data-driven forecasting system," Parul University International Conference on Engineering and Technology 2025 (</a:t>
            </a:r>
            <a:r>
              <a:rPr lang="en-IN" altLang="en-US" sz="1200" dirty="0" err="1">
                <a:latin typeface="Times New Roman" panose="02020603050405020304" pitchFamily="18" charset="0"/>
                <a:cs typeface="Times New Roman" panose="02020603050405020304" pitchFamily="18" charset="0"/>
              </a:rPr>
              <a:t>PiCET</a:t>
            </a:r>
            <a:r>
              <a:rPr lang="en-IN" altLang="en-US" sz="1200" dirty="0">
                <a:latin typeface="Times New Roman" panose="02020603050405020304" pitchFamily="18" charset="0"/>
                <a:cs typeface="Times New Roman" panose="02020603050405020304" pitchFamily="18" charset="0"/>
              </a:rPr>
              <a:t> 2025), 2025.</a:t>
            </a:r>
          </a:p>
          <a:p>
            <a:pPr algn="just">
              <a:buFont typeface="Arial" panose="020B0604020202020204" pitchFamily="34" charset="0"/>
              <a:buAutoNum type="arabicPeriod"/>
            </a:pPr>
            <a:endParaRPr lang="en-IN" altLang="en-US" sz="1200" dirty="0">
              <a:latin typeface="Times New Roman" panose="02020603050405020304" pitchFamily="18" charset="0"/>
              <a:cs typeface="Times New Roman" panose="02020603050405020304" pitchFamily="18" charset="0"/>
            </a:endParaRPr>
          </a:p>
          <a:p>
            <a:pPr algn="just">
              <a:buFont typeface="Arial" panose="020B0604020202020204" pitchFamily="34" charset="0"/>
              <a:buAutoNum type="arabicPeriod"/>
            </a:pPr>
            <a:r>
              <a:rPr lang="en-IN" altLang="en-US" sz="1200" dirty="0">
                <a:latin typeface="Times New Roman" panose="02020603050405020304" pitchFamily="18" charset="0"/>
                <a:cs typeface="Times New Roman" panose="02020603050405020304" pitchFamily="18" charset="0"/>
              </a:rPr>
              <a:t>Kaikai Liu, </a:t>
            </a:r>
            <a:r>
              <a:rPr lang="en-IN" altLang="en-US" sz="1200" dirty="0" err="1">
                <a:latin typeface="Times New Roman" panose="02020603050405020304" pitchFamily="18" charset="0"/>
                <a:cs typeface="Times New Roman" panose="02020603050405020304" pitchFamily="18" charset="0"/>
              </a:rPr>
              <a:t>Peize</a:t>
            </a:r>
            <a:r>
              <a:rPr lang="en-IN" altLang="en-US" sz="1200" dirty="0">
                <a:latin typeface="Times New Roman" panose="02020603050405020304" pitchFamily="18" charset="0"/>
                <a:cs typeface="Times New Roman" panose="02020603050405020304" pitchFamily="18" charset="0"/>
              </a:rPr>
              <a:t> Lu, Hang Li, </a:t>
            </a:r>
            <a:r>
              <a:rPr lang="en-IN" altLang="en-US" sz="1200" dirty="0" err="1">
                <a:latin typeface="Times New Roman" panose="02020603050405020304" pitchFamily="18" charset="0"/>
                <a:cs typeface="Times New Roman" panose="02020603050405020304" pitchFamily="18" charset="0"/>
              </a:rPr>
              <a:t>Lingrui</a:t>
            </a:r>
            <a:r>
              <a:rPr lang="en-IN" altLang="en-US" sz="1200" dirty="0">
                <a:latin typeface="Times New Roman" panose="02020603050405020304" pitchFamily="18" charset="0"/>
                <a:cs typeface="Times New Roman" panose="02020603050405020304" pitchFamily="18" charset="0"/>
              </a:rPr>
              <a:t> Wang, "Regression Prediction of US Stock Prices Based on RBF Neural Network," 2025 IEEE International Conference on Electronics, Energy Systems and Power Engineering (EESPE), 2025</a:t>
            </a:r>
          </a:p>
        </p:txBody>
      </p:sp>
      <p:sp>
        <p:nvSpPr>
          <p:cNvPr id="4" name="Google Shape;96;p3">
            <a:extLst>
              <a:ext uri="{FF2B5EF4-FFF2-40B4-BE49-F238E27FC236}">
                <a16:creationId xmlns:a16="http://schemas.microsoft.com/office/drawing/2014/main" id="{A67C9A56-D0BA-6E12-6322-09ED0E7AD8DD}"/>
              </a:ext>
            </a:extLst>
          </p:cNvPr>
          <p:cNvSpPr txBox="1">
            <a:spLocks noChangeArrowheads="1"/>
          </p:cNvSpPr>
          <p:nvPr/>
        </p:nvSpPr>
        <p:spPr bwMode="auto">
          <a:xfrm>
            <a:off x="4084637" y="6547954"/>
            <a:ext cx="4022725" cy="276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45699" tIns="45699" rIns="45699" bIns="45699" anchor="ctr">
            <a:spAutoFit/>
          </a:bodyP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Adishree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Gupta_Bhumika</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Lokare_Bhavani</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S_Akshat</a:t>
            </a:r>
            <a:endPar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2"/>
          <p:cNvSpPr/>
          <p:nvPr/>
        </p:nvSpPr>
        <p:spPr>
          <a:xfrm>
            <a:off x="1946787" y="3352800"/>
            <a:ext cx="4931282" cy="707886"/>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Clr>
                <a:schemeClr val="accent2"/>
              </a:buClr>
              <a:buSzPts val="4000"/>
              <a:buFont typeface="Trebuchet MS"/>
              <a:buNone/>
            </a:pPr>
            <a:r>
              <a:rPr lang="en-US" sz="4000" b="0" i="0" u="none" strike="noStrike" cap="none" dirty="0">
                <a:solidFill>
                  <a:schemeClr val="accent2"/>
                </a:solidFill>
                <a:latin typeface="Trebuchet MS"/>
                <a:ea typeface="Trebuchet MS"/>
                <a:cs typeface="Trebuchet MS"/>
                <a:sym typeface="Trebuchet MS"/>
              </a:rPr>
              <a:t>Thank You</a:t>
            </a:r>
            <a:endParaRPr sz="1800" b="0" i="0" u="none" strike="noStrike" cap="none" dirty="0">
              <a:solidFill>
                <a:schemeClr val="accent2"/>
              </a:solidFill>
              <a:latin typeface="Calibri"/>
              <a:ea typeface="Calibri"/>
              <a:cs typeface="Calibri"/>
              <a:sym typeface="Calibri"/>
            </a:endParaRPr>
          </a:p>
        </p:txBody>
      </p:sp>
      <p:sp>
        <p:nvSpPr>
          <p:cNvPr id="243" name="Google Shape;243;p12"/>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Clr>
                <a:srgbClr val="FFFFFF"/>
              </a:buClr>
              <a:buSzPts val="1000"/>
              <a:buFont typeface="Calibri"/>
              <a:buNone/>
            </a:pPr>
            <a:fld id="{00000000-1234-1234-1234-123412341234}" type="slidenum">
              <a:rPr lang="en-US"/>
              <a:t>17</a:t>
            </a:fld>
            <a:endParaRPr/>
          </a:p>
        </p:txBody>
      </p:sp>
      <p:sp>
        <p:nvSpPr>
          <p:cNvPr id="2" name="Google Shape;96;p3">
            <a:extLst>
              <a:ext uri="{FF2B5EF4-FFF2-40B4-BE49-F238E27FC236}">
                <a16:creationId xmlns:a16="http://schemas.microsoft.com/office/drawing/2014/main" id="{5721B7D6-E563-86EE-9A9A-E135606E51E1}"/>
              </a:ext>
            </a:extLst>
          </p:cNvPr>
          <p:cNvSpPr txBox="1">
            <a:spLocks noChangeArrowheads="1"/>
          </p:cNvSpPr>
          <p:nvPr/>
        </p:nvSpPr>
        <p:spPr bwMode="auto">
          <a:xfrm>
            <a:off x="4084637" y="6547954"/>
            <a:ext cx="4022725" cy="276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45699" tIns="45699" rIns="45699" bIns="45699" anchor="ctr">
            <a:spAutoFit/>
          </a:bodyP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Adishree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Gupta_Bhumika</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Lokare_Bhavani</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S_Akshat</a:t>
            </a:r>
            <a:endPar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
          <p:cNvSpPr/>
          <p:nvPr/>
        </p:nvSpPr>
        <p:spPr>
          <a:xfrm rot="10800000" flipH="1">
            <a:off x="2397760" y="1682981"/>
            <a:ext cx="8270240" cy="45719"/>
          </a:xfrm>
          <a:prstGeom prst="rect">
            <a:avLst/>
          </a:pr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16" name="Google Shape;116;p2"/>
          <p:cNvSpPr txBox="1"/>
          <p:nvPr/>
        </p:nvSpPr>
        <p:spPr>
          <a:xfrm>
            <a:off x="2057400" y="1763485"/>
            <a:ext cx="8077200" cy="4724400"/>
          </a:xfrm>
          <a:prstGeom prst="rect">
            <a:avLst/>
          </a:prstGeom>
          <a:noFill/>
          <a:ln>
            <a:noFill/>
          </a:ln>
        </p:spPr>
        <p:txBody>
          <a:bodyPr spcFirstLastPara="1" wrap="square" lIns="91425" tIns="45700" rIns="91425" bIns="45700" anchor="t" anchorCtr="0">
            <a:noAutofit/>
          </a:bodyPr>
          <a:lstStyle/>
          <a:p>
            <a:pPr marL="685791" marR="0" lvl="0" indent="-342900" algn="just" rtl="0">
              <a:spcBef>
                <a:spcPts val="0"/>
              </a:spcBef>
              <a:spcAft>
                <a:spcPts val="0"/>
              </a:spcAft>
              <a:buClr>
                <a:schemeClr val="accent1"/>
              </a:buClr>
              <a:buSzPts val="2400"/>
              <a:buFont typeface="Noto Sans Symbols"/>
              <a:buChar char="▪"/>
            </a:pPr>
            <a:r>
              <a:rPr lang="en-US" sz="2400" b="0" i="0" u="none" strike="noStrike" cap="none" dirty="0">
                <a:solidFill>
                  <a:schemeClr val="tx1"/>
                </a:solidFill>
                <a:latin typeface="Trebuchet MS"/>
                <a:ea typeface="Trebuchet MS"/>
                <a:cs typeface="Trebuchet MS"/>
                <a:sym typeface="Trebuchet MS"/>
              </a:rPr>
              <a:t>Abstract and scope.</a:t>
            </a:r>
            <a:endParaRPr sz="1800" b="0" i="0" u="none" strike="noStrike" cap="none" dirty="0">
              <a:solidFill>
                <a:schemeClr val="tx1"/>
              </a:solidFill>
              <a:latin typeface="Calibri"/>
              <a:ea typeface="Calibri"/>
              <a:cs typeface="Calibri"/>
              <a:sym typeface="Calibri"/>
            </a:endParaRPr>
          </a:p>
          <a:p>
            <a:pPr marL="685791" marR="0" lvl="0" indent="-342900" algn="just" rtl="0">
              <a:spcBef>
                <a:spcPts val="480"/>
              </a:spcBef>
              <a:spcAft>
                <a:spcPts val="0"/>
              </a:spcAft>
              <a:buClr>
                <a:schemeClr val="accent1"/>
              </a:buClr>
              <a:buSzPts val="2400"/>
              <a:buFont typeface="Noto Sans Symbols"/>
              <a:buChar char="▪"/>
            </a:pPr>
            <a:r>
              <a:rPr lang="en-US" sz="2400" b="0" i="0" u="none" strike="noStrike" cap="none" dirty="0">
                <a:solidFill>
                  <a:schemeClr val="tx1"/>
                </a:solidFill>
                <a:latin typeface="Trebuchet MS"/>
                <a:ea typeface="Trebuchet MS"/>
                <a:cs typeface="Trebuchet MS"/>
                <a:sym typeface="Trebuchet MS"/>
              </a:rPr>
              <a:t>Suggestions from phase-1</a:t>
            </a:r>
          </a:p>
          <a:p>
            <a:pPr marL="685791" marR="0" lvl="0" indent="-342900" algn="just" rtl="0">
              <a:spcBef>
                <a:spcPts val="480"/>
              </a:spcBef>
              <a:spcAft>
                <a:spcPts val="0"/>
              </a:spcAft>
              <a:buClr>
                <a:schemeClr val="accent1"/>
              </a:buClr>
              <a:buSzPts val="2400"/>
              <a:buFont typeface="Noto Sans Symbols"/>
              <a:buChar char="▪"/>
            </a:pPr>
            <a:r>
              <a:rPr lang="en-US" sz="2400" dirty="0">
                <a:solidFill>
                  <a:schemeClr val="tx1"/>
                </a:solidFill>
                <a:latin typeface="Trebuchet MS"/>
                <a:ea typeface="Calibri"/>
                <a:cs typeface="Calibri"/>
                <a:sym typeface="Trebuchet MS"/>
              </a:rPr>
              <a:t>Literature survey</a:t>
            </a:r>
            <a:endParaRPr sz="1800" b="0" i="0" u="none" strike="noStrike" cap="none" dirty="0">
              <a:solidFill>
                <a:schemeClr val="tx1"/>
              </a:solidFill>
              <a:latin typeface="Calibri"/>
              <a:ea typeface="Calibri"/>
              <a:cs typeface="Calibri"/>
              <a:sym typeface="Calibri"/>
            </a:endParaRPr>
          </a:p>
          <a:p>
            <a:pPr marL="685791" marR="0" lvl="0" indent="-342900" algn="just" rtl="0">
              <a:spcBef>
                <a:spcPts val="480"/>
              </a:spcBef>
              <a:spcAft>
                <a:spcPts val="0"/>
              </a:spcAft>
              <a:buClr>
                <a:schemeClr val="accent1"/>
              </a:buClr>
              <a:buSzPts val="2400"/>
              <a:buFont typeface="Noto Sans Symbols"/>
              <a:buChar char="▪"/>
            </a:pPr>
            <a:r>
              <a:rPr lang="en-US" sz="2400" b="0" i="0" u="none" strike="noStrike" cap="none" dirty="0">
                <a:solidFill>
                  <a:schemeClr val="tx1"/>
                </a:solidFill>
                <a:latin typeface="Trebuchet MS"/>
                <a:ea typeface="Trebuchet MS"/>
                <a:cs typeface="Trebuchet MS"/>
                <a:sym typeface="Trebuchet MS"/>
              </a:rPr>
              <a:t>Design Approach</a:t>
            </a:r>
            <a:endParaRPr sz="1800" b="0" i="0" u="none" strike="noStrike" cap="none" dirty="0">
              <a:solidFill>
                <a:schemeClr val="tx1"/>
              </a:solidFill>
              <a:latin typeface="Calibri"/>
              <a:ea typeface="Calibri"/>
              <a:cs typeface="Calibri"/>
              <a:sym typeface="Calibri"/>
            </a:endParaRPr>
          </a:p>
          <a:p>
            <a:pPr marL="685791" marR="0" lvl="0" indent="-342900" algn="just" rtl="0">
              <a:spcBef>
                <a:spcPts val="480"/>
              </a:spcBef>
              <a:spcAft>
                <a:spcPts val="0"/>
              </a:spcAft>
              <a:buClr>
                <a:schemeClr val="accent1"/>
              </a:buClr>
              <a:buSzPts val="2400"/>
              <a:buFont typeface="Noto Sans Symbols"/>
              <a:buChar char="▪"/>
            </a:pPr>
            <a:r>
              <a:rPr lang="en-US" sz="2400" b="0" i="0" u="none" strike="noStrike" cap="none" dirty="0">
                <a:solidFill>
                  <a:schemeClr val="tx1"/>
                </a:solidFill>
                <a:latin typeface="Trebuchet MS"/>
                <a:ea typeface="Trebuchet MS"/>
                <a:cs typeface="Trebuchet MS"/>
                <a:sym typeface="Trebuchet MS"/>
              </a:rPr>
              <a:t>Design constraints, Assumptions and Dependencies</a:t>
            </a:r>
            <a:endParaRPr sz="1800" b="0" i="0" u="none" strike="noStrike" cap="none" dirty="0">
              <a:solidFill>
                <a:schemeClr val="tx1"/>
              </a:solidFill>
              <a:latin typeface="Calibri"/>
              <a:ea typeface="Calibri"/>
              <a:cs typeface="Calibri"/>
              <a:sym typeface="Calibri"/>
            </a:endParaRPr>
          </a:p>
          <a:p>
            <a:pPr marL="685791" marR="0" lvl="0" indent="-342900" algn="just" rtl="0">
              <a:spcBef>
                <a:spcPts val="480"/>
              </a:spcBef>
              <a:spcAft>
                <a:spcPts val="0"/>
              </a:spcAft>
              <a:buClr>
                <a:schemeClr val="accent1"/>
              </a:buClr>
              <a:buSzPts val="2400"/>
              <a:buFont typeface="Noto Sans Symbols"/>
              <a:buChar char="▪"/>
            </a:pPr>
            <a:r>
              <a:rPr lang="en-US" sz="2400" b="0" i="0" u="none" strike="noStrike" cap="none" dirty="0">
                <a:solidFill>
                  <a:schemeClr val="tx1"/>
                </a:solidFill>
                <a:latin typeface="Trebuchet MS"/>
                <a:ea typeface="Trebuchet MS"/>
                <a:cs typeface="Trebuchet MS"/>
                <a:sym typeface="Trebuchet MS"/>
              </a:rPr>
              <a:t>Proposed methodology/Approach</a:t>
            </a:r>
            <a:endParaRPr sz="1800" b="0" i="0" u="none" strike="noStrike" cap="none" dirty="0">
              <a:solidFill>
                <a:schemeClr val="tx1"/>
              </a:solidFill>
              <a:latin typeface="Calibri"/>
              <a:ea typeface="Calibri"/>
              <a:cs typeface="Calibri"/>
              <a:sym typeface="Calibri"/>
            </a:endParaRPr>
          </a:p>
          <a:p>
            <a:pPr marL="685791" marR="0" lvl="0" indent="-342900" algn="just" rtl="0">
              <a:spcBef>
                <a:spcPts val="480"/>
              </a:spcBef>
              <a:spcAft>
                <a:spcPts val="0"/>
              </a:spcAft>
              <a:buClr>
                <a:schemeClr val="accent1"/>
              </a:buClr>
              <a:buSzPts val="2400"/>
              <a:buFont typeface="Noto Sans Symbols"/>
              <a:buChar char="▪"/>
            </a:pPr>
            <a:r>
              <a:rPr lang="en-US" sz="2400" b="0" i="0" u="none" strike="noStrike" cap="none" dirty="0">
                <a:solidFill>
                  <a:schemeClr val="tx1"/>
                </a:solidFill>
                <a:latin typeface="Trebuchet MS"/>
                <a:ea typeface="Trebuchet MS"/>
                <a:cs typeface="Trebuchet MS"/>
                <a:sym typeface="Trebuchet MS"/>
              </a:rPr>
              <a:t>Architecture</a:t>
            </a:r>
            <a:endParaRPr sz="1800" b="0" i="0" u="none" strike="noStrike" cap="none" dirty="0">
              <a:solidFill>
                <a:schemeClr val="tx1"/>
              </a:solidFill>
              <a:latin typeface="Calibri"/>
              <a:ea typeface="Calibri"/>
              <a:cs typeface="Calibri"/>
              <a:sym typeface="Calibri"/>
            </a:endParaRPr>
          </a:p>
          <a:p>
            <a:pPr marL="685791" marR="0" lvl="0" indent="-342900" algn="just" rtl="0">
              <a:spcBef>
                <a:spcPts val="480"/>
              </a:spcBef>
              <a:spcAft>
                <a:spcPts val="0"/>
              </a:spcAft>
              <a:buClr>
                <a:schemeClr val="accent1"/>
              </a:buClr>
              <a:buSzPts val="2400"/>
              <a:buFont typeface="Noto Sans Symbols"/>
              <a:buChar char="▪"/>
            </a:pPr>
            <a:r>
              <a:rPr lang="en-US" sz="2400" b="0" i="0" u="none" strike="noStrike" cap="none" dirty="0">
                <a:solidFill>
                  <a:schemeClr val="tx1"/>
                </a:solidFill>
                <a:latin typeface="Trebuchet MS"/>
                <a:ea typeface="Trebuchet MS"/>
                <a:cs typeface="Trebuchet MS"/>
                <a:sym typeface="Trebuchet MS"/>
              </a:rPr>
              <a:t>Project Progress Plan for Phase 2</a:t>
            </a:r>
            <a:endParaRPr sz="2400" b="0" i="0" u="none" strike="noStrike" cap="none" dirty="0">
              <a:solidFill>
                <a:schemeClr val="tx1"/>
              </a:solidFill>
              <a:latin typeface="Trebuchet MS"/>
              <a:ea typeface="Trebuchet MS"/>
              <a:cs typeface="Trebuchet MS"/>
              <a:sym typeface="Trebuchet MS"/>
            </a:endParaRPr>
          </a:p>
          <a:p>
            <a:pPr marL="685791" marR="0" lvl="0" indent="-342900" algn="just" rtl="0">
              <a:spcBef>
                <a:spcPts val="480"/>
              </a:spcBef>
              <a:spcAft>
                <a:spcPts val="0"/>
              </a:spcAft>
              <a:buClr>
                <a:schemeClr val="accent1"/>
              </a:buClr>
              <a:buSzPts val="2400"/>
              <a:buFont typeface="Noto Sans Symbols"/>
              <a:buChar char="▪"/>
            </a:pPr>
            <a:r>
              <a:rPr lang="en-US" sz="2400" b="0" i="0" u="none" strike="noStrike" cap="none" dirty="0">
                <a:solidFill>
                  <a:schemeClr val="tx1"/>
                </a:solidFill>
                <a:latin typeface="Trebuchet MS"/>
                <a:ea typeface="Trebuchet MS"/>
                <a:cs typeface="Trebuchet MS"/>
                <a:sym typeface="Trebuchet MS"/>
              </a:rPr>
              <a:t>References</a:t>
            </a:r>
            <a:endParaRPr sz="1800" b="0" i="0" u="none" strike="noStrike" cap="none" dirty="0">
              <a:solidFill>
                <a:schemeClr val="tx1"/>
              </a:solidFill>
              <a:latin typeface="Calibri"/>
              <a:ea typeface="Calibri"/>
              <a:cs typeface="Calibri"/>
              <a:sym typeface="Calibri"/>
            </a:endParaRPr>
          </a:p>
          <a:p>
            <a:pPr marL="685791" marR="0" lvl="0" indent="-342900" algn="just" rtl="0">
              <a:spcBef>
                <a:spcPts val="480"/>
              </a:spcBef>
              <a:spcAft>
                <a:spcPts val="0"/>
              </a:spcAft>
              <a:buClr>
                <a:schemeClr val="accent1"/>
              </a:buClr>
              <a:buSzPts val="2400"/>
              <a:buFont typeface="Noto Sans Symbols"/>
              <a:buChar char="▪"/>
            </a:pPr>
            <a:r>
              <a:rPr lang="en-US" sz="2400" b="0" i="0" u="none" strike="noStrike" cap="none" dirty="0">
                <a:solidFill>
                  <a:schemeClr val="tx1"/>
                </a:solidFill>
                <a:latin typeface="Trebuchet MS"/>
                <a:ea typeface="Trebuchet MS"/>
                <a:cs typeface="Trebuchet MS"/>
                <a:sym typeface="Trebuchet MS"/>
              </a:rPr>
              <a:t>Any other Information</a:t>
            </a:r>
            <a:endParaRPr sz="1800" b="0" i="0" u="none" strike="noStrike" cap="none" dirty="0">
              <a:solidFill>
                <a:schemeClr val="tx1"/>
              </a:solidFill>
              <a:latin typeface="Calibri"/>
              <a:ea typeface="Calibri"/>
              <a:cs typeface="Calibri"/>
              <a:sym typeface="Calibri"/>
            </a:endParaRPr>
          </a:p>
        </p:txBody>
      </p:sp>
      <p:sp>
        <p:nvSpPr>
          <p:cNvPr id="117" name="Google Shape;117;p2"/>
          <p:cNvSpPr txBox="1"/>
          <p:nvPr/>
        </p:nvSpPr>
        <p:spPr>
          <a:xfrm>
            <a:off x="4191001" y="1243088"/>
            <a:ext cx="6477000" cy="461665"/>
          </a:xfrm>
          <a:prstGeom prst="rect">
            <a:avLst/>
          </a:prstGeom>
          <a:noFill/>
          <a:ln>
            <a:noFill/>
          </a:ln>
        </p:spPr>
        <p:txBody>
          <a:bodyPr spcFirstLastPara="1" wrap="square" lIns="91425" tIns="45700" rIns="91425" bIns="45700" anchor="t" anchorCtr="0">
            <a:spAutoFit/>
          </a:bodyPr>
          <a:lstStyle/>
          <a:p>
            <a:pPr marL="342891" marR="0" lvl="0" indent="-342891" algn="r" rtl="0">
              <a:spcBef>
                <a:spcPts val="0"/>
              </a:spcBef>
              <a:spcAft>
                <a:spcPts val="0"/>
              </a:spcAft>
              <a:buClr>
                <a:schemeClr val="dk1"/>
              </a:buClr>
              <a:buSzPts val="2400"/>
              <a:buFont typeface="Trebuchet MS"/>
              <a:buNone/>
            </a:pPr>
            <a:r>
              <a:rPr lang="en-US" sz="2400" b="0" i="0" u="none" strike="noStrike" cap="none">
                <a:solidFill>
                  <a:schemeClr val="dk1"/>
                </a:solidFill>
                <a:latin typeface="Trebuchet MS"/>
                <a:ea typeface="Trebuchet MS"/>
                <a:cs typeface="Trebuchet MS"/>
                <a:sym typeface="Trebuchet MS"/>
              </a:rPr>
              <a:t>Outline</a:t>
            </a:r>
            <a:endParaRPr sz="1800" b="0" i="0" u="none" strike="noStrike" cap="none">
              <a:solidFill>
                <a:schemeClr val="dk1"/>
              </a:solidFill>
              <a:latin typeface="Calibri"/>
              <a:ea typeface="Calibri"/>
              <a:cs typeface="Calibri"/>
              <a:sym typeface="Calibri"/>
            </a:endParaRPr>
          </a:p>
        </p:txBody>
      </p:sp>
      <p:pic>
        <p:nvPicPr>
          <p:cNvPr id="118" name="Google Shape;118;p2"/>
          <p:cNvPicPr preferRelativeResize="0"/>
          <p:nvPr/>
        </p:nvPicPr>
        <p:blipFill rotWithShape="1">
          <a:blip r:embed="rId3">
            <a:alphaModFix/>
          </a:blip>
          <a:srcRect/>
          <a:stretch/>
        </p:blipFill>
        <p:spPr>
          <a:xfrm>
            <a:off x="10896601" y="87085"/>
            <a:ext cx="1295399" cy="1025106"/>
          </a:xfrm>
          <a:prstGeom prst="rect">
            <a:avLst/>
          </a:prstGeom>
          <a:noFill/>
          <a:ln>
            <a:noFill/>
          </a:ln>
        </p:spPr>
      </p:pic>
      <p:sp>
        <p:nvSpPr>
          <p:cNvPr id="120" name="Google Shape;120;p2"/>
          <p:cNvSpPr txBox="1">
            <a:spLocks noGrp="1"/>
          </p:cNvSpPr>
          <p:nvPr>
            <p:ph type="sldNum" idx="12"/>
          </p:nvPr>
        </p:nvSpPr>
        <p:spPr>
          <a:xfrm>
            <a:off x="9900458" y="6546870"/>
            <a:ext cx="1312025"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Clr>
                <a:srgbClr val="FFFFFF"/>
              </a:buClr>
              <a:buSzPts val="1000"/>
              <a:buFont typeface="Calibri"/>
              <a:buNone/>
            </a:pPr>
            <a:fld id="{00000000-1234-1234-1234-123412341234}" type="slidenum">
              <a:rPr lang="en-US"/>
              <a:t>2</a:t>
            </a:fld>
            <a:endParaRPr/>
          </a:p>
        </p:txBody>
      </p:sp>
      <p:sp>
        <p:nvSpPr>
          <p:cNvPr id="121" name="Google Shape;121;p2"/>
          <p:cNvSpPr txBox="1"/>
          <p:nvPr/>
        </p:nvSpPr>
        <p:spPr>
          <a:xfrm>
            <a:off x="24674" y="104475"/>
            <a:ext cx="6662056" cy="339662"/>
          </a:xfrm>
          <a:prstGeom prst="rect">
            <a:avLst/>
          </a:prstGeom>
          <a:noFill/>
          <a:ln>
            <a:noFill/>
          </a:ln>
        </p:spPr>
        <p:txBody>
          <a:bodyPr spcFirstLastPara="1" wrap="square" lIns="91425" tIns="45700" rIns="91425" bIns="45700" anchor="ctr" anchorCtr="0">
            <a:noAutofit/>
          </a:bodyPr>
          <a:lstStyle/>
          <a:p>
            <a:pPr lvl="0" algn="ctr">
              <a:buClr>
                <a:srgbClr val="888888"/>
              </a:buClr>
              <a:buSzPts val="1200"/>
            </a:pPr>
            <a:r>
              <a:rPr lang="en-US" altLang="en-US" sz="1200" b="1" dirty="0">
                <a:latin typeface="Times New Roman" panose="02020603050405020304" pitchFamily="18" charset="0"/>
                <a:cs typeface="Times New Roman" panose="02020603050405020304" pitchFamily="18" charset="0"/>
                <a:sym typeface="Times New Roman" panose="02020603050405020304" pitchFamily="18" charset="0"/>
              </a:rPr>
              <a:t>Toward Trustworthy Stock Prediction : A Self-Aware Multimodal Quant AI Framework</a:t>
            </a:r>
            <a:endParaRPr sz="1800" b="1" i="0" u="none" strike="noStrike" cap="none" dirty="0">
              <a:solidFill>
                <a:schemeClr val="dk1"/>
              </a:solidFill>
              <a:latin typeface="Calibri"/>
              <a:ea typeface="Calibri"/>
              <a:cs typeface="Calibri"/>
              <a:sym typeface="Calibri"/>
            </a:endParaRPr>
          </a:p>
        </p:txBody>
      </p:sp>
      <p:sp>
        <p:nvSpPr>
          <p:cNvPr id="2" name="Google Shape;96;p3">
            <a:extLst>
              <a:ext uri="{FF2B5EF4-FFF2-40B4-BE49-F238E27FC236}">
                <a16:creationId xmlns:a16="http://schemas.microsoft.com/office/drawing/2014/main" id="{1BAC099D-1517-252B-A096-F7CBCBA48772}"/>
              </a:ext>
            </a:extLst>
          </p:cNvPr>
          <p:cNvSpPr txBox="1">
            <a:spLocks noChangeArrowheads="1"/>
          </p:cNvSpPr>
          <p:nvPr/>
        </p:nvSpPr>
        <p:spPr bwMode="auto">
          <a:xfrm>
            <a:off x="4084637" y="6547954"/>
            <a:ext cx="4022725" cy="276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45699" tIns="45699" rIns="45699" bIns="45699" anchor="ctr">
            <a:spAutoFit/>
          </a:bodyP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Adishree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Gupta_Bhumika</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Lokare_Bhavani</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S_Akshat</a:t>
            </a:r>
            <a:endPar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70CA3AD-AD4B-989D-CCBD-8281D8D3E55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a:t>
            </a:fld>
            <a:endParaRPr lang="en-US"/>
          </a:p>
        </p:txBody>
      </p:sp>
      <p:sp>
        <p:nvSpPr>
          <p:cNvPr id="5" name="Shape 14">
            <a:extLst>
              <a:ext uri="{FF2B5EF4-FFF2-40B4-BE49-F238E27FC236}">
                <a16:creationId xmlns:a16="http://schemas.microsoft.com/office/drawing/2014/main" id="{D24109B6-78A8-4116-12ED-9F9FDF221224}"/>
              </a:ext>
            </a:extLst>
          </p:cNvPr>
          <p:cNvSpPr>
            <a:spLocks noChangeArrowheads="1"/>
          </p:cNvSpPr>
          <p:nvPr/>
        </p:nvSpPr>
        <p:spPr bwMode="auto">
          <a:xfrm>
            <a:off x="0" y="5708650"/>
            <a:ext cx="12192000" cy="779463"/>
          </a:xfrm>
          <a:prstGeom prst="roundRect">
            <a:avLst>
              <a:gd name="adj" fmla="val 3532"/>
            </a:avLst>
          </a:prstGeom>
          <a:solidFill>
            <a:srgbClr val="325F7B"/>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eaLnBrk="1"/>
            <a:endParaRPr lang="en-US" altLang="en-US"/>
          </a:p>
        </p:txBody>
      </p:sp>
      <p:sp>
        <p:nvSpPr>
          <p:cNvPr id="6" name="Text 15">
            <a:extLst>
              <a:ext uri="{FF2B5EF4-FFF2-40B4-BE49-F238E27FC236}">
                <a16:creationId xmlns:a16="http://schemas.microsoft.com/office/drawing/2014/main" id="{A60E53CB-E93A-8DA3-1100-ACF853BCF6F4}"/>
              </a:ext>
            </a:extLst>
          </p:cNvPr>
          <p:cNvSpPr txBox="1">
            <a:spLocks noChangeArrowheads="1"/>
          </p:cNvSpPr>
          <p:nvPr/>
        </p:nvSpPr>
        <p:spPr bwMode="auto">
          <a:xfrm>
            <a:off x="1833563" y="5937250"/>
            <a:ext cx="8982075"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lnSpc>
                <a:spcPts val="2300"/>
              </a:lnSpc>
            </a:pPr>
            <a:r>
              <a:rPr lang="en-US" altLang="en-US" b="1">
                <a:solidFill>
                  <a:srgbClr val="FFFFFF"/>
                </a:solidFill>
                <a:latin typeface="Roboto" panose="02000000000000000000" pitchFamily="2" charset="0"/>
                <a:sym typeface="Roboto" panose="02000000000000000000" pitchFamily="2" charset="0"/>
              </a:rPr>
              <a:t>The Opportunity:</a:t>
            </a:r>
            <a:r>
              <a:rPr lang="en-US" altLang="en-US">
                <a:solidFill>
                  <a:srgbClr val="FFFFFF"/>
                </a:solidFill>
                <a:latin typeface="Roboto" panose="02000000000000000000" pitchFamily="2" charset="0"/>
                <a:sym typeface="Roboto" panose="02000000000000000000" pitchFamily="2" charset="0"/>
              </a:rPr>
              <a:t> Develop a trustworthy, explainable  prediction platform that addresses these critical pain points.</a:t>
            </a:r>
          </a:p>
        </p:txBody>
      </p:sp>
      <p:sp>
        <p:nvSpPr>
          <p:cNvPr id="7" name="Text 1">
            <a:extLst>
              <a:ext uri="{FF2B5EF4-FFF2-40B4-BE49-F238E27FC236}">
                <a16:creationId xmlns:a16="http://schemas.microsoft.com/office/drawing/2014/main" id="{51C3E246-AACA-9DA1-C72E-F25F64135C58}"/>
              </a:ext>
            </a:extLst>
          </p:cNvPr>
          <p:cNvSpPr txBox="1">
            <a:spLocks noChangeArrowheads="1"/>
          </p:cNvSpPr>
          <p:nvPr/>
        </p:nvSpPr>
        <p:spPr bwMode="auto">
          <a:xfrm>
            <a:off x="382588" y="1612900"/>
            <a:ext cx="11426825" cy="528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none" lIns="0" tIns="0" rIns="0" bIns="0">
            <a:spAutoFit/>
          </a:bodyP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lnSpc>
                <a:spcPts val="4500"/>
              </a:lnSpc>
            </a:pPr>
            <a:r>
              <a:rPr lang="en-US" altLang="en-US" sz="2600" b="1" dirty="0">
                <a:latin typeface="Times New Roman" panose="02020603050405020304" pitchFamily="18" charset="0"/>
                <a:cs typeface="Times New Roman" panose="02020603050405020304" pitchFamily="18" charset="0"/>
                <a:sym typeface="Times New Roman" panose="02020603050405020304" pitchFamily="18" charset="0"/>
              </a:rPr>
              <a:t>Building Trustworthy Stock Prediction: From Problem to Self-Aware AI Solution</a:t>
            </a:r>
          </a:p>
        </p:txBody>
      </p:sp>
      <p:sp>
        <p:nvSpPr>
          <p:cNvPr id="8" name="Rectangle 7">
            <a:extLst>
              <a:ext uri="{FF2B5EF4-FFF2-40B4-BE49-F238E27FC236}">
                <a16:creationId xmlns:a16="http://schemas.microsoft.com/office/drawing/2014/main" id="{48C85542-306A-CA11-4EDC-00E6AC08A9C2}"/>
              </a:ext>
            </a:extLst>
          </p:cNvPr>
          <p:cNvSpPr/>
          <p:nvPr/>
        </p:nvSpPr>
        <p:spPr>
          <a:xfrm>
            <a:off x="685800" y="2574925"/>
            <a:ext cx="8686800" cy="2170113"/>
          </a:xfrm>
          <a:prstGeom prst="rect">
            <a:avLst/>
          </a:prstGeom>
        </p:spPr>
        <p:txBody>
          <a:bodyPr>
            <a:spAutoFit/>
          </a:bodyPr>
          <a:lstStyle/>
          <a:p>
            <a:pPr algn="just">
              <a:lnSpc>
                <a:spcPct val="150000"/>
              </a:lnSpc>
              <a:buClr>
                <a:srgbClr val="000000"/>
              </a:buClr>
              <a:defRPr/>
            </a:pPr>
            <a:r>
              <a:rPr lang="en-US" sz="1800" dirty="0">
                <a:latin typeface="Times New Roman" panose="02020603050405020304" pitchFamily="18" charset="0"/>
                <a:cs typeface="Times New Roman" panose="02020603050405020304" pitchFamily="18" charset="0"/>
                <a:sym typeface="Arial" charset="0"/>
              </a:rPr>
              <a:t>“Traditional quantitative models and modern AI for Financial Securities prediction are often rigid, opaque, and unaccountable. This project addresses these limitations by developing a self-aware, multimodal AI framework that dynamically adapts to real-time markets, provides explainable predictions, and ensures verifiable accountability through transparent data logging.”</a:t>
            </a:r>
            <a:endParaRPr lang="en-US" sz="1800" kern="0" dirty="0">
              <a:latin typeface="Times New Roman" panose="02020603050405020304" pitchFamily="18" charset="0"/>
              <a:ea typeface="Calibri" panose="020F0502020204030204" pitchFamily="34" charset="0"/>
              <a:cs typeface="Times New Roman" panose="02020603050405020304" pitchFamily="18" charset="0"/>
              <a:sym typeface="Arial"/>
            </a:endParaRPr>
          </a:p>
        </p:txBody>
      </p:sp>
      <p:sp>
        <p:nvSpPr>
          <p:cNvPr id="9" name="Google Shape;105;p4">
            <a:extLst>
              <a:ext uri="{FF2B5EF4-FFF2-40B4-BE49-F238E27FC236}">
                <a16:creationId xmlns:a16="http://schemas.microsoft.com/office/drawing/2014/main" id="{A907BF1A-1A88-E6A2-2069-185AA89D1F94}"/>
              </a:ext>
            </a:extLst>
          </p:cNvPr>
          <p:cNvSpPr txBox="1">
            <a:spLocks noChangeArrowheads="1"/>
          </p:cNvSpPr>
          <p:nvPr/>
        </p:nvSpPr>
        <p:spPr bwMode="auto">
          <a:xfrm>
            <a:off x="4237038" y="1143000"/>
            <a:ext cx="6384925" cy="4616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45699" tIns="45699" rIns="45699" bIns="45699">
            <a:spAutoFit/>
          </a:bodyPr>
          <a:lstStyle>
            <a:lvl1pPr marL="342900" indent="-3429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r" eaLnBrk="1"/>
            <a:r>
              <a:rPr lang="en-US" altLang="en-US" sz="2400" dirty="0">
                <a:solidFill>
                  <a:schemeClr val="tx1"/>
                </a:solidFill>
                <a:latin typeface="Trebuchet MS" panose="020B0603020202020204" pitchFamily="34" charset="0"/>
                <a:sym typeface="Trebuchet MS" panose="020B0603020202020204" pitchFamily="34" charset="0"/>
              </a:rPr>
              <a:t>Problem Statement</a:t>
            </a:r>
          </a:p>
        </p:txBody>
      </p:sp>
      <p:sp>
        <p:nvSpPr>
          <p:cNvPr id="10" name="Google Shape;91;p3">
            <a:extLst>
              <a:ext uri="{FF2B5EF4-FFF2-40B4-BE49-F238E27FC236}">
                <a16:creationId xmlns:a16="http://schemas.microsoft.com/office/drawing/2014/main" id="{66AD2E6B-CFB0-E761-A6AA-1A4B02A42906}"/>
              </a:ext>
            </a:extLst>
          </p:cNvPr>
          <p:cNvSpPr>
            <a:spLocks noChangeArrowheads="1"/>
          </p:cNvSpPr>
          <p:nvPr/>
        </p:nvSpPr>
        <p:spPr bwMode="auto">
          <a:xfrm>
            <a:off x="3111500" y="1612900"/>
            <a:ext cx="7620000" cy="36513"/>
          </a:xfrm>
          <a:prstGeom prst="rect">
            <a:avLst/>
          </a:prstGeom>
          <a:solidFill>
            <a:schemeClr val="tx1"/>
          </a:solidFill>
          <a:ln>
            <a:noFill/>
          </a:ln>
        </p:spPr>
        <p:txBody>
          <a:bodyPr lIns="0" tIns="0" rIns="0" bIns="0" anchor="ct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eaLnBrk="1"/>
            <a:endParaRPr lang="en-US" altLang="en-US"/>
          </a:p>
        </p:txBody>
      </p:sp>
      <p:pic>
        <p:nvPicPr>
          <p:cNvPr id="11" name="Google Shape;142;p4">
            <a:extLst>
              <a:ext uri="{FF2B5EF4-FFF2-40B4-BE49-F238E27FC236}">
                <a16:creationId xmlns:a16="http://schemas.microsoft.com/office/drawing/2014/main" id="{09EE9445-9138-0D92-606E-6BAC2ECA4CE5}"/>
              </a:ext>
            </a:extLst>
          </p:cNvPr>
          <p:cNvPicPr preferRelativeResize="0"/>
          <p:nvPr/>
        </p:nvPicPr>
        <p:blipFill rotWithShape="1">
          <a:blip r:embed="rId2">
            <a:alphaModFix/>
          </a:blip>
          <a:srcRect/>
          <a:stretch/>
        </p:blipFill>
        <p:spPr>
          <a:xfrm>
            <a:off x="10896601" y="0"/>
            <a:ext cx="1295399" cy="1025106"/>
          </a:xfrm>
          <a:prstGeom prst="rect">
            <a:avLst/>
          </a:prstGeom>
          <a:noFill/>
          <a:ln>
            <a:noFill/>
          </a:ln>
        </p:spPr>
      </p:pic>
      <p:sp>
        <p:nvSpPr>
          <p:cNvPr id="12" name="Google Shape;121;p2">
            <a:extLst>
              <a:ext uri="{FF2B5EF4-FFF2-40B4-BE49-F238E27FC236}">
                <a16:creationId xmlns:a16="http://schemas.microsoft.com/office/drawing/2014/main" id="{1C4DC444-84E5-9656-D63A-1E80C4102616}"/>
              </a:ext>
            </a:extLst>
          </p:cNvPr>
          <p:cNvSpPr txBox="1"/>
          <p:nvPr/>
        </p:nvSpPr>
        <p:spPr>
          <a:xfrm>
            <a:off x="24674" y="104475"/>
            <a:ext cx="6662056" cy="339662"/>
          </a:xfrm>
          <a:prstGeom prst="rect">
            <a:avLst/>
          </a:prstGeom>
          <a:noFill/>
          <a:ln>
            <a:noFill/>
          </a:ln>
        </p:spPr>
        <p:txBody>
          <a:bodyPr spcFirstLastPara="1" wrap="square" lIns="91425" tIns="45700" rIns="91425" bIns="45700" anchor="ctr" anchorCtr="0">
            <a:noAutofit/>
          </a:bodyPr>
          <a:lstStyle/>
          <a:p>
            <a:pPr lvl="0" algn="ctr">
              <a:buClr>
                <a:srgbClr val="888888"/>
              </a:buClr>
              <a:buSzPts val="1200"/>
            </a:pPr>
            <a:r>
              <a:rPr lang="en-US" altLang="en-US" sz="1200" b="1" dirty="0">
                <a:latin typeface="Times New Roman" panose="02020603050405020304" pitchFamily="18" charset="0"/>
                <a:cs typeface="Times New Roman" panose="02020603050405020304" pitchFamily="18" charset="0"/>
                <a:sym typeface="Times New Roman" panose="02020603050405020304" pitchFamily="18" charset="0"/>
              </a:rPr>
              <a:t>Toward Trustworthy Stock Prediction : A Self-Aware Multimodal Quant AI Framework</a:t>
            </a:r>
            <a:endParaRPr sz="1800" b="1" i="0" u="none" strike="noStrike" cap="none" dirty="0">
              <a:solidFill>
                <a:schemeClr val="dk1"/>
              </a:solidFill>
              <a:latin typeface="Calibri"/>
              <a:ea typeface="Calibri"/>
              <a:cs typeface="Calibri"/>
              <a:sym typeface="Calibri"/>
            </a:endParaRPr>
          </a:p>
        </p:txBody>
      </p:sp>
      <p:sp>
        <p:nvSpPr>
          <p:cNvPr id="13" name="Google Shape;96;p3">
            <a:extLst>
              <a:ext uri="{FF2B5EF4-FFF2-40B4-BE49-F238E27FC236}">
                <a16:creationId xmlns:a16="http://schemas.microsoft.com/office/drawing/2014/main" id="{C2AF0DC2-41E2-03B4-131F-CA0E7DE55B99}"/>
              </a:ext>
            </a:extLst>
          </p:cNvPr>
          <p:cNvSpPr txBox="1">
            <a:spLocks noChangeArrowheads="1"/>
          </p:cNvSpPr>
          <p:nvPr/>
        </p:nvSpPr>
        <p:spPr bwMode="auto">
          <a:xfrm>
            <a:off x="4084637" y="6547954"/>
            <a:ext cx="4022725" cy="276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45699" tIns="45699" rIns="45699" bIns="45699" anchor="ctr">
            <a:spAutoFit/>
          </a:bodyP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Adishree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Gupta_Bhumika</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Lokare_Bhavani</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S_Akshat</a:t>
            </a:r>
            <a:endPar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endParaRPr>
          </a:p>
        </p:txBody>
      </p:sp>
    </p:spTree>
    <p:extLst>
      <p:ext uri="{BB962C8B-B14F-4D97-AF65-F5344CB8AC3E}">
        <p14:creationId xmlns:p14="http://schemas.microsoft.com/office/powerpoint/2010/main" val="11207902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3"/>
          <p:cNvSpPr/>
          <p:nvPr/>
        </p:nvSpPr>
        <p:spPr>
          <a:xfrm>
            <a:off x="3048000" y="1581155"/>
            <a:ext cx="7620000" cy="36513"/>
          </a:xfrm>
          <a:prstGeom prst="rect">
            <a:avLst/>
          </a:pr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29" name="Google Shape;129;p3"/>
          <p:cNvSpPr txBox="1"/>
          <p:nvPr/>
        </p:nvSpPr>
        <p:spPr>
          <a:xfrm>
            <a:off x="3048000" y="1143002"/>
            <a:ext cx="7620000" cy="461665"/>
          </a:xfrm>
          <a:prstGeom prst="rect">
            <a:avLst/>
          </a:prstGeom>
          <a:noFill/>
          <a:ln>
            <a:noFill/>
          </a:ln>
        </p:spPr>
        <p:txBody>
          <a:bodyPr spcFirstLastPara="1" wrap="square" lIns="91425" tIns="45700" rIns="91425" bIns="45700" anchor="t" anchorCtr="0">
            <a:spAutoFit/>
          </a:bodyPr>
          <a:lstStyle/>
          <a:p>
            <a:pPr marL="342891" marR="0" lvl="0" indent="-342891" algn="r" rtl="0">
              <a:spcBef>
                <a:spcPts val="0"/>
              </a:spcBef>
              <a:spcAft>
                <a:spcPts val="0"/>
              </a:spcAft>
              <a:buClr>
                <a:schemeClr val="dk1"/>
              </a:buClr>
              <a:buSzPts val="2400"/>
              <a:buFont typeface="Trebuchet MS"/>
              <a:buNone/>
            </a:pPr>
            <a:r>
              <a:rPr lang="en-US" sz="2400" b="0" i="0" u="none" strike="noStrike" cap="none">
                <a:solidFill>
                  <a:schemeClr val="dk1"/>
                </a:solidFill>
                <a:latin typeface="Trebuchet MS"/>
                <a:ea typeface="Trebuchet MS"/>
                <a:cs typeface="Trebuchet MS"/>
                <a:sym typeface="Trebuchet MS"/>
              </a:rPr>
              <a:t>Abstract and Scope</a:t>
            </a:r>
            <a:endParaRPr sz="1800" b="0" i="0" u="none" strike="noStrike" cap="none">
              <a:solidFill>
                <a:schemeClr val="dk1"/>
              </a:solidFill>
              <a:latin typeface="Calibri"/>
              <a:ea typeface="Calibri"/>
              <a:cs typeface="Calibri"/>
              <a:sym typeface="Calibri"/>
            </a:endParaRPr>
          </a:p>
        </p:txBody>
      </p:sp>
      <p:pic>
        <p:nvPicPr>
          <p:cNvPr id="130" name="Google Shape;130;p3"/>
          <p:cNvPicPr preferRelativeResize="0"/>
          <p:nvPr/>
        </p:nvPicPr>
        <p:blipFill rotWithShape="1">
          <a:blip r:embed="rId3">
            <a:alphaModFix/>
          </a:blip>
          <a:srcRect/>
          <a:stretch/>
        </p:blipFill>
        <p:spPr>
          <a:xfrm>
            <a:off x="10896601" y="0"/>
            <a:ext cx="1295399" cy="1025106"/>
          </a:xfrm>
          <a:prstGeom prst="rect">
            <a:avLst/>
          </a:prstGeom>
          <a:noFill/>
          <a:ln>
            <a:noFill/>
          </a:ln>
        </p:spPr>
      </p:pic>
      <p:sp>
        <p:nvSpPr>
          <p:cNvPr id="132" name="Google Shape;132;p3"/>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Clr>
                <a:srgbClr val="FFFFFF"/>
              </a:buClr>
              <a:buSzPts val="1000"/>
              <a:buFont typeface="Calibri"/>
              <a:buNone/>
            </a:pPr>
            <a:fld id="{00000000-1234-1234-1234-123412341234}" type="slidenum">
              <a:rPr lang="en-US"/>
              <a:t>4</a:t>
            </a:fld>
            <a:endParaRPr/>
          </a:p>
        </p:txBody>
      </p:sp>
      <p:sp>
        <p:nvSpPr>
          <p:cNvPr id="2" name="Text 3">
            <a:extLst>
              <a:ext uri="{FF2B5EF4-FFF2-40B4-BE49-F238E27FC236}">
                <a16:creationId xmlns:a16="http://schemas.microsoft.com/office/drawing/2014/main" id="{8B59D67B-A4DD-4322-6CAD-EB1836BE834C}"/>
              </a:ext>
            </a:extLst>
          </p:cNvPr>
          <p:cNvSpPr/>
          <p:nvPr/>
        </p:nvSpPr>
        <p:spPr>
          <a:xfrm>
            <a:off x="1456729" y="1985807"/>
            <a:ext cx="2295882" cy="286941"/>
          </a:xfrm>
          <a:prstGeom prst="rect">
            <a:avLst/>
          </a:prstGeom>
          <a:noFill/>
          <a:ln/>
        </p:spPr>
        <p:txBody>
          <a:bodyPr wrap="none" lIns="0" tIns="0" rIns="0" bIns="0" rtlCol="0" anchor="t"/>
          <a:lstStyle/>
          <a:p>
            <a:pPr marL="0" marR="0" lvl="0" indent="0" algn="l" defTabSz="914400" rtl="0" eaLnBrk="1" fontAlgn="auto" latinLnBrk="0" hangingPunct="1">
              <a:lnSpc>
                <a:spcPts val="2250"/>
              </a:lnSpc>
              <a:spcBef>
                <a:spcPts val="0"/>
              </a:spcBef>
              <a:spcAft>
                <a:spcPts val="0"/>
              </a:spcAft>
              <a:buClr>
                <a:srgbClr val="000000"/>
              </a:buClr>
              <a:buSzTx/>
              <a:buFont typeface="Arial"/>
              <a:buNone/>
              <a:tabLst/>
              <a:defRPr/>
            </a:pPr>
            <a:r>
              <a:rPr kumimoji="0" lang="en-US" sz="1600" b="1" i="0" u="none" strike="noStrike" kern="0" cap="none" spc="0" normalizeH="0" baseline="0" noProof="0" dirty="0">
                <a:ln>
                  <a:noFill/>
                </a:ln>
                <a:solidFill>
                  <a:srgbClr val="15213F"/>
                </a:solidFill>
                <a:effectLst/>
                <a:uLnTx/>
                <a:uFillTx/>
                <a:latin typeface="Times New Roman" panose="02020603050405020304" pitchFamily="18" charset="0"/>
                <a:ea typeface="Roboto Slab" pitchFamily="34" charset="-122"/>
                <a:cs typeface="Times New Roman" panose="02020603050405020304" pitchFamily="18" charset="0"/>
                <a:sym typeface="Arial"/>
              </a:rPr>
              <a:t>Our Model Adapts in Real Time</a:t>
            </a:r>
            <a:endParaRPr kumimoji="0" lang="en-US" sz="1600" b="1"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endParaRPr>
          </a:p>
        </p:txBody>
      </p:sp>
      <p:sp>
        <p:nvSpPr>
          <p:cNvPr id="3" name="Text 4">
            <a:extLst>
              <a:ext uri="{FF2B5EF4-FFF2-40B4-BE49-F238E27FC236}">
                <a16:creationId xmlns:a16="http://schemas.microsoft.com/office/drawing/2014/main" id="{95E9EA58-0BA4-8086-B9F9-2B68D16BC5CB}"/>
              </a:ext>
            </a:extLst>
          </p:cNvPr>
          <p:cNvSpPr/>
          <p:nvPr/>
        </p:nvSpPr>
        <p:spPr>
          <a:xfrm>
            <a:off x="124996" y="2324831"/>
            <a:ext cx="6075878" cy="881539"/>
          </a:xfrm>
          <a:prstGeom prst="rect">
            <a:avLst/>
          </a:prstGeom>
          <a:noFill/>
          <a:ln/>
        </p:spPr>
        <p:txBody>
          <a:bodyPr wrap="square" lIns="0" tIns="0" rIns="0" bIns="0" rtlCol="0" anchor="t"/>
          <a:lstStyle/>
          <a:p>
            <a:pPr marL="0" marR="0" lvl="0" indent="0" algn="l" defTabSz="914400" rtl="0" eaLnBrk="1" fontAlgn="auto" latinLnBrk="0" hangingPunct="1">
              <a:lnSpc>
                <a:spcPts val="23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15213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Traditional models like CAPM fail in today’s volatile, fast-paced markets due to rigid assumptions and static risk-return frameworks. To address this, we’re building adaptive, data-driven models that dynamically recalibrate to real-time market signals and structural shifts.</a:t>
            </a:r>
            <a:endPar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endParaRPr>
          </a:p>
        </p:txBody>
      </p:sp>
      <p:sp>
        <p:nvSpPr>
          <p:cNvPr id="4" name="Text 6">
            <a:extLst>
              <a:ext uri="{FF2B5EF4-FFF2-40B4-BE49-F238E27FC236}">
                <a16:creationId xmlns:a16="http://schemas.microsoft.com/office/drawing/2014/main" id="{AEA8C297-325F-EFC0-E541-A8B8308CBFAE}"/>
              </a:ext>
            </a:extLst>
          </p:cNvPr>
          <p:cNvSpPr/>
          <p:nvPr/>
        </p:nvSpPr>
        <p:spPr>
          <a:xfrm>
            <a:off x="7468828" y="1953264"/>
            <a:ext cx="2295882" cy="286941"/>
          </a:xfrm>
          <a:prstGeom prst="rect">
            <a:avLst/>
          </a:prstGeom>
          <a:noFill/>
          <a:ln/>
        </p:spPr>
        <p:txBody>
          <a:bodyPr wrap="none" lIns="0" tIns="0" rIns="0" bIns="0" rtlCol="0" anchor="t"/>
          <a:lstStyle/>
          <a:p>
            <a:pPr marL="0" marR="0" lvl="0" indent="0" algn="l" defTabSz="914400" rtl="0" eaLnBrk="1" fontAlgn="auto" latinLnBrk="0" hangingPunct="1">
              <a:lnSpc>
                <a:spcPts val="2250"/>
              </a:lnSpc>
              <a:spcBef>
                <a:spcPts val="0"/>
              </a:spcBef>
              <a:spcAft>
                <a:spcPts val="0"/>
              </a:spcAft>
              <a:buClr>
                <a:srgbClr val="000000"/>
              </a:buClr>
              <a:buSzTx/>
              <a:buFont typeface="Arial"/>
              <a:buNone/>
              <a:tabLst/>
              <a:defRPr/>
            </a:pPr>
            <a:r>
              <a:rPr kumimoji="0" lang="en-US" sz="1600" b="1" i="0" u="none" strike="noStrike" kern="0" cap="none" spc="0" normalizeH="0" baseline="0" noProof="0" dirty="0">
                <a:ln>
                  <a:noFill/>
                </a:ln>
                <a:solidFill>
                  <a:srgbClr val="15213F"/>
                </a:solidFill>
                <a:effectLst/>
                <a:uLnTx/>
                <a:uFillTx/>
                <a:latin typeface="Times New Roman" panose="02020603050405020304" pitchFamily="18" charset="0"/>
                <a:ea typeface="Roboto Slab" pitchFamily="34" charset="-122"/>
                <a:cs typeface="Times New Roman" panose="02020603050405020304" pitchFamily="18" charset="0"/>
                <a:sym typeface="Arial"/>
              </a:rPr>
              <a:t>Our Model Explains Every Prediction</a:t>
            </a:r>
            <a:endParaRPr kumimoji="0" lang="en-US" sz="1600" b="1"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endParaRPr>
          </a:p>
        </p:txBody>
      </p:sp>
      <p:sp>
        <p:nvSpPr>
          <p:cNvPr id="5" name="Text 7">
            <a:extLst>
              <a:ext uri="{FF2B5EF4-FFF2-40B4-BE49-F238E27FC236}">
                <a16:creationId xmlns:a16="http://schemas.microsoft.com/office/drawing/2014/main" id="{F3754CB8-1B26-4C07-AB9A-7C4243073DF5}"/>
              </a:ext>
            </a:extLst>
          </p:cNvPr>
          <p:cNvSpPr/>
          <p:nvPr/>
        </p:nvSpPr>
        <p:spPr>
          <a:xfrm>
            <a:off x="6590923" y="2245656"/>
            <a:ext cx="5348282" cy="881539"/>
          </a:xfrm>
          <a:prstGeom prst="rect">
            <a:avLst/>
          </a:prstGeom>
          <a:noFill/>
          <a:ln/>
        </p:spPr>
        <p:txBody>
          <a:bodyPr wrap="square" lIns="0" tIns="0" rIns="0" bIns="0" rtlCol="0" anchor="t"/>
          <a:lstStyle/>
          <a:p>
            <a:pPr marL="0" marR="0" lvl="0" indent="0" algn="l" defTabSz="914400" rtl="0" eaLnBrk="1" fontAlgn="auto" latinLnBrk="0" hangingPunct="1">
              <a:lnSpc>
                <a:spcPts val="23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15213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Current AI models, while powerful, act as opaque "black boxes," obscuring their decision logic and risking hallucinations and eroded trust. To solve this, we’re developing interpretable architectures that provide clear, auditable reasoning behind every prediction.</a:t>
            </a:r>
            <a:endPar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endParaRPr>
          </a:p>
        </p:txBody>
      </p:sp>
      <p:sp>
        <p:nvSpPr>
          <p:cNvPr id="6" name="Text 9">
            <a:extLst>
              <a:ext uri="{FF2B5EF4-FFF2-40B4-BE49-F238E27FC236}">
                <a16:creationId xmlns:a16="http://schemas.microsoft.com/office/drawing/2014/main" id="{61507AF8-B73A-66B6-950C-34B6237BC22E}"/>
              </a:ext>
            </a:extLst>
          </p:cNvPr>
          <p:cNvSpPr/>
          <p:nvPr/>
        </p:nvSpPr>
        <p:spPr>
          <a:xfrm>
            <a:off x="581903" y="3809417"/>
            <a:ext cx="2295882" cy="286941"/>
          </a:xfrm>
          <a:prstGeom prst="rect">
            <a:avLst/>
          </a:prstGeom>
          <a:noFill/>
          <a:ln/>
        </p:spPr>
        <p:txBody>
          <a:bodyPr wrap="none" lIns="0" tIns="0" rIns="0" bIns="0" rtlCol="0" anchor="t"/>
          <a:lstStyle/>
          <a:p>
            <a:pPr marL="0" marR="0" lvl="0" indent="0" algn="l" defTabSz="914400" rtl="0" eaLnBrk="1" fontAlgn="auto" latinLnBrk="0" hangingPunct="1">
              <a:lnSpc>
                <a:spcPts val="2250"/>
              </a:lnSpc>
              <a:spcBef>
                <a:spcPts val="0"/>
              </a:spcBef>
              <a:spcAft>
                <a:spcPts val="0"/>
              </a:spcAft>
              <a:buClr>
                <a:srgbClr val="000000"/>
              </a:buClr>
              <a:buSzTx/>
              <a:buFont typeface="Arial"/>
              <a:buNone/>
              <a:tabLst/>
              <a:defRPr/>
            </a:pPr>
            <a:r>
              <a:rPr kumimoji="0" lang="en-US" sz="1600" b="1" i="0" u="none" strike="noStrike" kern="0" cap="none" spc="0" normalizeH="0" baseline="0" noProof="0" dirty="0">
                <a:ln>
                  <a:noFill/>
                </a:ln>
                <a:solidFill>
                  <a:srgbClr val="15213F"/>
                </a:solidFill>
                <a:effectLst/>
                <a:uLnTx/>
                <a:uFillTx/>
                <a:latin typeface="Times New Roman" panose="02020603050405020304" pitchFamily="18" charset="0"/>
                <a:ea typeface="Roboto Slab" pitchFamily="34" charset="-122"/>
                <a:cs typeface="Times New Roman" panose="02020603050405020304" pitchFamily="18" charset="0"/>
                <a:sym typeface="Arial"/>
              </a:rPr>
              <a:t>Our Model Delivers Clean, Verified, Context-Aware Insights</a:t>
            </a:r>
            <a:endParaRPr kumimoji="0" lang="en-US" sz="1600" b="1"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endParaRPr>
          </a:p>
        </p:txBody>
      </p:sp>
      <p:sp>
        <p:nvSpPr>
          <p:cNvPr id="7" name="Text 10">
            <a:extLst>
              <a:ext uri="{FF2B5EF4-FFF2-40B4-BE49-F238E27FC236}">
                <a16:creationId xmlns:a16="http://schemas.microsoft.com/office/drawing/2014/main" id="{CD1FFDE5-14E7-AD0F-9BF0-6E5EE4AACEE1}"/>
              </a:ext>
            </a:extLst>
          </p:cNvPr>
          <p:cNvSpPr/>
          <p:nvPr/>
        </p:nvSpPr>
        <p:spPr>
          <a:xfrm>
            <a:off x="124996" y="4167667"/>
            <a:ext cx="6075878" cy="881539"/>
          </a:xfrm>
          <a:prstGeom prst="rect">
            <a:avLst/>
          </a:prstGeom>
          <a:noFill/>
          <a:ln/>
        </p:spPr>
        <p:txBody>
          <a:bodyPr wrap="square" lIns="0" tIns="0" rIns="0" bIns="0" rtlCol="0" anchor="t"/>
          <a:lstStyle/>
          <a:p>
            <a:pPr marL="0" marR="0" lvl="0" indent="0" algn="just" defTabSz="914400" rtl="0" eaLnBrk="1" fontAlgn="auto" latinLnBrk="0" hangingPunct="1">
              <a:lnSpc>
                <a:spcPts val="23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15213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Investors struggle with misinformation and opaque financial data, undermining their ability to make sound decisions. We address this by delivering verified, transparent data streams with clear provenance and real-time contextual insights.</a:t>
            </a:r>
            <a:endPar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endParaRPr>
          </a:p>
        </p:txBody>
      </p:sp>
      <p:sp>
        <p:nvSpPr>
          <p:cNvPr id="8" name="Text 12">
            <a:extLst>
              <a:ext uri="{FF2B5EF4-FFF2-40B4-BE49-F238E27FC236}">
                <a16:creationId xmlns:a16="http://schemas.microsoft.com/office/drawing/2014/main" id="{B4C78E7B-248B-7392-B60A-D76EBCADC526}"/>
              </a:ext>
            </a:extLst>
          </p:cNvPr>
          <p:cNvSpPr/>
          <p:nvPr/>
        </p:nvSpPr>
        <p:spPr>
          <a:xfrm>
            <a:off x="7096989" y="3762518"/>
            <a:ext cx="2295882" cy="286941"/>
          </a:xfrm>
          <a:prstGeom prst="rect">
            <a:avLst/>
          </a:prstGeom>
          <a:noFill/>
          <a:ln/>
        </p:spPr>
        <p:txBody>
          <a:bodyPr wrap="none" lIns="0" tIns="0" rIns="0" bIns="0" rtlCol="0" anchor="t"/>
          <a:lstStyle/>
          <a:p>
            <a:pPr marL="0" marR="0" lvl="0" indent="0" algn="l" defTabSz="914400" rtl="0" eaLnBrk="1" fontAlgn="auto" latinLnBrk="0" hangingPunct="1">
              <a:lnSpc>
                <a:spcPts val="2250"/>
              </a:lnSpc>
              <a:spcBef>
                <a:spcPts val="0"/>
              </a:spcBef>
              <a:spcAft>
                <a:spcPts val="0"/>
              </a:spcAft>
              <a:buClr>
                <a:srgbClr val="000000"/>
              </a:buClr>
              <a:buSzTx/>
              <a:buFont typeface="Arial"/>
              <a:buNone/>
              <a:tabLst/>
              <a:defRPr/>
            </a:pPr>
            <a:r>
              <a:rPr kumimoji="0" lang="en-US" sz="1600" b="1" i="0" u="none" strike="noStrike" kern="0" cap="none" spc="0" normalizeH="0" baseline="0" noProof="0" dirty="0">
                <a:ln>
                  <a:noFill/>
                </a:ln>
                <a:solidFill>
                  <a:srgbClr val="15213F"/>
                </a:solidFill>
                <a:effectLst/>
                <a:uLnTx/>
                <a:uFillTx/>
                <a:latin typeface="Times New Roman" panose="02020603050405020304" pitchFamily="18" charset="0"/>
                <a:ea typeface="Roboto Slab" pitchFamily="34" charset="-122"/>
                <a:cs typeface="Times New Roman" panose="02020603050405020304" pitchFamily="18" charset="0"/>
                <a:sym typeface="Arial"/>
              </a:rPr>
              <a:t>Our Model Logs Every Step for Full Accountability</a:t>
            </a:r>
            <a:endParaRPr kumimoji="0" lang="en-US" sz="1600" b="1"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endParaRPr>
          </a:p>
        </p:txBody>
      </p:sp>
      <p:sp>
        <p:nvSpPr>
          <p:cNvPr id="9" name="Text 13">
            <a:extLst>
              <a:ext uri="{FF2B5EF4-FFF2-40B4-BE49-F238E27FC236}">
                <a16:creationId xmlns:a16="http://schemas.microsoft.com/office/drawing/2014/main" id="{66FF2C26-34E9-9C6E-2096-3139AE573691}"/>
              </a:ext>
            </a:extLst>
          </p:cNvPr>
          <p:cNvSpPr/>
          <p:nvPr/>
        </p:nvSpPr>
        <p:spPr>
          <a:xfrm>
            <a:off x="6615503" y="4077831"/>
            <a:ext cx="5338496" cy="881539"/>
          </a:xfrm>
          <a:prstGeom prst="rect">
            <a:avLst/>
          </a:prstGeom>
          <a:noFill/>
          <a:ln/>
        </p:spPr>
        <p:txBody>
          <a:bodyPr wrap="square" lIns="0" tIns="0" rIns="0" bIns="0" rtlCol="0" anchor="t"/>
          <a:lstStyle/>
          <a:p>
            <a:pPr marL="0" marR="0" lvl="0" indent="0" algn="just" defTabSz="914400" rtl="0" eaLnBrk="1" fontAlgn="auto" latinLnBrk="0" hangingPunct="1">
              <a:lnSpc>
                <a:spcPts val="23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15213F"/>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Regulators need clear, verifiable records to protect market integrity and stop manipulation—but current systems often can’t provide reliable audit trails. We solve this by building transparent, tamper-proof data systems that log every change for full accountability.</a:t>
            </a:r>
            <a:endParaRPr kumimoji="0" lang="en-US" sz="1400" b="0" i="0" u="none" strike="noStrike" kern="0" cap="none" spc="0" normalizeH="0" baseline="0" noProof="0" dirty="0">
              <a:ln>
                <a:noFill/>
              </a:ln>
              <a:solidFill>
                <a:srgbClr val="000000"/>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endParaRPr>
          </a:p>
        </p:txBody>
      </p:sp>
      <p:sp>
        <p:nvSpPr>
          <p:cNvPr id="10" name="Shape 14">
            <a:extLst>
              <a:ext uri="{FF2B5EF4-FFF2-40B4-BE49-F238E27FC236}">
                <a16:creationId xmlns:a16="http://schemas.microsoft.com/office/drawing/2014/main" id="{EEC65DA8-A9EC-C87B-1CFA-3D6204DD0554}"/>
              </a:ext>
            </a:extLst>
          </p:cNvPr>
          <p:cNvSpPr/>
          <p:nvPr/>
        </p:nvSpPr>
        <p:spPr>
          <a:xfrm>
            <a:off x="1" y="5540888"/>
            <a:ext cx="12191999" cy="780336"/>
          </a:xfrm>
          <a:prstGeom prst="roundRect">
            <a:avLst>
              <a:gd name="adj" fmla="val 3531"/>
            </a:avLst>
          </a:prstGeom>
          <a:solidFill>
            <a:srgbClr val="325F7B"/>
          </a:solidFill>
          <a:ln/>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IN"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11" name="Text 15">
            <a:extLst>
              <a:ext uri="{FF2B5EF4-FFF2-40B4-BE49-F238E27FC236}">
                <a16:creationId xmlns:a16="http://schemas.microsoft.com/office/drawing/2014/main" id="{66AF4628-AFD2-15E7-EACA-39070F2552FC}"/>
              </a:ext>
            </a:extLst>
          </p:cNvPr>
          <p:cNvSpPr/>
          <p:nvPr/>
        </p:nvSpPr>
        <p:spPr>
          <a:xfrm>
            <a:off x="483759" y="5770322"/>
            <a:ext cx="11469125" cy="293846"/>
          </a:xfrm>
          <a:prstGeom prst="rect">
            <a:avLst/>
          </a:prstGeom>
          <a:noFill/>
          <a:ln/>
        </p:spPr>
        <p:txBody>
          <a:bodyPr wrap="none" lIns="0" tIns="0" rIns="0" bIns="0" rtlCol="0" anchor="t"/>
          <a:lstStyle/>
          <a:p>
            <a:pPr marL="0" marR="0" lvl="0" indent="0" algn="ctr" defTabSz="914400" rtl="0" eaLnBrk="1" fontAlgn="auto" latinLnBrk="0" hangingPunct="1">
              <a:lnSpc>
                <a:spcPts val="23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FFFFFF"/>
                </a:solidFill>
                <a:effectLst/>
                <a:uLnTx/>
                <a:uFillTx/>
                <a:latin typeface="Roboto" pitchFamily="34" charset="0"/>
                <a:ea typeface="Roboto" pitchFamily="34" charset="-122"/>
                <a:cs typeface="Roboto" pitchFamily="34" charset="-120"/>
                <a:sym typeface="Arial"/>
              </a:rPr>
              <a:t>The Opportunity:</a:t>
            </a:r>
            <a:r>
              <a:rPr kumimoji="0" lang="en-US" sz="1400" b="0" i="0" u="none" strike="noStrike" kern="0" cap="none" spc="0" normalizeH="0" baseline="0" noProof="0" dirty="0">
                <a:ln>
                  <a:noFill/>
                </a:ln>
                <a:solidFill>
                  <a:srgbClr val="FFFFFF"/>
                </a:solidFill>
                <a:effectLst/>
                <a:uLnTx/>
                <a:uFillTx/>
                <a:latin typeface="Roboto" pitchFamily="34" charset="0"/>
                <a:ea typeface="Roboto" pitchFamily="34" charset="-122"/>
                <a:cs typeface="Roboto" pitchFamily="34" charset="-120"/>
                <a:sym typeface="Arial"/>
              </a:rPr>
              <a:t> Develop a trustworthy, explainable  prediction platform that addresses these critical pain points.</a:t>
            </a: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13" name="Google Shape;121;p2">
            <a:extLst>
              <a:ext uri="{FF2B5EF4-FFF2-40B4-BE49-F238E27FC236}">
                <a16:creationId xmlns:a16="http://schemas.microsoft.com/office/drawing/2014/main" id="{56DD5244-2309-06F0-6326-DEE4B965E3C3}"/>
              </a:ext>
            </a:extLst>
          </p:cNvPr>
          <p:cNvSpPr txBox="1"/>
          <p:nvPr/>
        </p:nvSpPr>
        <p:spPr>
          <a:xfrm>
            <a:off x="24674" y="104475"/>
            <a:ext cx="6662056" cy="339662"/>
          </a:xfrm>
          <a:prstGeom prst="rect">
            <a:avLst/>
          </a:prstGeom>
          <a:noFill/>
          <a:ln>
            <a:noFill/>
          </a:ln>
        </p:spPr>
        <p:txBody>
          <a:bodyPr spcFirstLastPara="1" wrap="square" lIns="91425" tIns="45700" rIns="91425" bIns="45700" anchor="ctr" anchorCtr="0">
            <a:noAutofit/>
          </a:bodyPr>
          <a:lstStyle/>
          <a:p>
            <a:pPr lvl="0" algn="ctr">
              <a:buClr>
                <a:srgbClr val="888888"/>
              </a:buClr>
              <a:buSzPts val="1200"/>
            </a:pPr>
            <a:r>
              <a:rPr lang="en-US" altLang="en-US" sz="1200" b="1" dirty="0">
                <a:latin typeface="Times New Roman" panose="02020603050405020304" pitchFamily="18" charset="0"/>
                <a:cs typeface="Times New Roman" panose="02020603050405020304" pitchFamily="18" charset="0"/>
                <a:sym typeface="Times New Roman" panose="02020603050405020304" pitchFamily="18" charset="0"/>
              </a:rPr>
              <a:t>Toward Trustworthy Stock Prediction : A Self-Aware Multimodal Quant AI Framework</a:t>
            </a:r>
            <a:endParaRPr sz="1800" b="1" i="0" u="none" strike="noStrike" cap="none" dirty="0">
              <a:solidFill>
                <a:schemeClr val="dk1"/>
              </a:solidFill>
              <a:latin typeface="Calibri"/>
              <a:ea typeface="Calibri"/>
              <a:cs typeface="Calibri"/>
              <a:sym typeface="Calibri"/>
            </a:endParaRPr>
          </a:p>
        </p:txBody>
      </p:sp>
      <p:sp>
        <p:nvSpPr>
          <p:cNvPr id="14" name="Google Shape;96;p3">
            <a:extLst>
              <a:ext uri="{FF2B5EF4-FFF2-40B4-BE49-F238E27FC236}">
                <a16:creationId xmlns:a16="http://schemas.microsoft.com/office/drawing/2014/main" id="{23566F57-4AF5-F6A9-FDFD-AA3DBC9A606B}"/>
              </a:ext>
            </a:extLst>
          </p:cNvPr>
          <p:cNvSpPr txBox="1">
            <a:spLocks noChangeArrowheads="1"/>
          </p:cNvSpPr>
          <p:nvPr/>
        </p:nvSpPr>
        <p:spPr bwMode="auto">
          <a:xfrm>
            <a:off x="4084637" y="6547954"/>
            <a:ext cx="4022725" cy="276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45699" tIns="45699" rIns="45699" bIns="45699" anchor="ctr">
            <a:spAutoFit/>
          </a:bodyP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Adishree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Gupta_Bhumika</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Lokare_Bhavani</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S_Akshat</a:t>
            </a:r>
            <a:endPar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4"/>
          <p:cNvSpPr/>
          <p:nvPr/>
        </p:nvSpPr>
        <p:spPr>
          <a:xfrm>
            <a:off x="3048000" y="1581155"/>
            <a:ext cx="7620000" cy="36513"/>
          </a:xfrm>
          <a:prstGeom prst="rect">
            <a:avLst/>
          </a:pr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41" name="Google Shape;141;p4"/>
          <p:cNvSpPr txBox="1"/>
          <p:nvPr/>
        </p:nvSpPr>
        <p:spPr>
          <a:xfrm>
            <a:off x="4191000" y="1143002"/>
            <a:ext cx="6477000" cy="461665"/>
          </a:xfrm>
          <a:prstGeom prst="rect">
            <a:avLst/>
          </a:prstGeom>
          <a:noFill/>
          <a:ln>
            <a:noFill/>
          </a:ln>
        </p:spPr>
        <p:txBody>
          <a:bodyPr spcFirstLastPara="1" wrap="square" lIns="91425" tIns="45700" rIns="91425" bIns="45700" anchor="t" anchorCtr="0">
            <a:spAutoFit/>
          </a:bodyPr>
          <a:lstStyle/>
          <a:p>
            <a:pPr marL="342891" marR="0" lvl="0" indent="-342891" algn="r" rtl="0">
              <a:spcBef>
                <a:spcPts val="0"/>
              </a:spcBef>
              <a:spcAft>
                <a:spcPts val="0"/>
              </a:spcAft>
              <a:buClr>
                <a:schemeClr val="dk1"/>
              </a:buClr>
              <a:buSzPts val="2400"/>
              <a:buFont typeface="Trebuchet MS"/>
              <a:buNone/>
            </a:pPr>
            <a:r>
              <a:rPr lang="en-US" sz="2400" b="0" i="0" u="none" strike="noStrike" cap="none">
                <a:solidFill>
                  <a:schemeClr val="dk1"/>
                </a:solidFill>
                <a:latin typeface="Trebuchet MS"/>
                <a:ea typeface="Trebuchet MS"/>
                <a:cs typeface="Trebuchet MS"/>
                <a:sym typeface="Trebuchet MS"/>
              </a:rPr>
              <a:t>Suggestions from Phase1</a:t>
            </a:r>
            <a:endParaRPr sz="1800" b="0" i="0" u="none" strike="noStrike" cap="none">
              <a:solidFill>
                <a:schemeClr val="dk1"/>
              </a:solidFill>
              <a:latin typeface="Calibri"/>
              <a:ea typeface="Calibri"/>
              <a:cs typeface="Calibri"/>
              <a:sym typeface="Calibri"/>
            </a:endParaRPr>
          </a:p>
        </p:txBody>
      </p:sp>
      <p:pic>
        <p:nvPicPr>
          <p:cNvPr id="142" name="Google Shape;142;p4"/>
          <p:cNvPicPr preferRelativeResize="0"/>
          <p:nvPr/>
        </p:nvPicPr>
        <p:blipFill rotWithShape="1">
          <a:blip r:embed="rId3">
            <a:alphaModFix/>
          </a:blip>
          <a:srcRect/>
          <a:stretch/>
        </p:blipFill>
        <p:spPr>
          <a:xfrm>
            <a:off x="10896601" y="0"/>
            <a:ext cx="1295399" cy="1025106"/>
          </a:xfrm>
          <a:prstGeom prst="rect">
            <a:avLst/>
          </a:prstGeom>
          <a:noFill/>
          <a:ln>
            <a:noFill/>
          </a:ln>
        </p:spPr>
      </p:pic>
      <p:sp>
        <p:nvSpPr>
          <p:cNvPr id="144" name="Google Shape;144;p4"/>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Clr>
                <a:srgbClr val="FFFFFF"/>
              </a:buClr>
              <a:buSzPts val="1000"/>
              <a:buFont typeface="Calibri"/>
              <a:buNone/>
            </a:pPr>
            <a:fld id="{00000000-1234-1234-1234-123412341234}" type="slidenum">
              <a:rPr lang="en-US"/>
              <a:t>5</a:t>
            </a:fld>
            <a:endParaRPr/>
          </a:p>
        </p:txBody>
      </p:sp>
      <p:pic>
        <p:nvPicPr>
          <p:cNvPr id="2" name="Image 1" descr="preencoded.png">
            <a:extLst>
              <a:ext uri="{FF2B5EF4-FFF2-40B4-BE49-F238E27FC236}">
                <a16:creationId xmlns:a16="http://schemas.microsoft.com/office/drawing/2014/main" id="{F585E946-F2E9-68CA-14FC-EEFB025C9025}"/>
              </a:ext>
            </a:extLst>
          </p:cNvPr>
          <p:cNvPicPr>
            <a:picLocks noChangeAspect="1"/>
          </p:cNvPicPr>
          <p:nvPr/>
        </p:nvPicPr>
        <p:blipFill>
          <a:blip r:embed="rId4"/>
          <a:stretch>
            <a:fillRect/>
          </a:stretch>
        </p:blipFill>
        <p:spPr>
          <a:xfrm>
            <a:off x="625079" y="2094631"/>
            <a:ext cx="605433" cy="1035368"/>
          </a:xfrm>
          <a:prstGeom prst="rect">
            <a:avLst/>
          </a:prstGeom>
        </p:spPr>
      </p:pic>
      <p:sp>
        <p:nvSpPr>
          <p:cNvPr id="3" name="Text 3">
            <a:extLst>
              <a:ext uri="{FF2B5EF4-FFF2-40B4-BE49-F238E27FC236}">
                <a16:creationId xmlns:a16="http://schemas.microsoft.com/office/drawing/2014/main" id="{5A58CA77-63FD-C980-88DC-318CDD2D5DE6}"/>
              </a:ext>
            </a:extLst>
          </p:cNvPr>
          <p:cNvSpPr/>
          <p:nvPr/>
        </p:nvSpPr>
        <p:spPr>
          <a:xfrm>
            <a:off x="1315284" y="2215718"/>
            <a:ext cx="1513761" cy="189071"/>
          </a:xfrm>
          <a:prstGeom prst="rect">
            <a:avLst/>
          </a:prstGeom>
          <a:noFill/>
          <a:ln/>
        </p:spPr>
        <p:txBody>
          <a:bodyPr wrap="none" lIns="0" tIns="0" rIns="0" bIns="0" rtlCol="0" anchor="t"/>
          <a:lstStyle/>
          <a:p>
            <a:pPr marL="0" indent="0" algn="l">
              <a:lnSpc>
                <a:spcPts val="1450"/>
              </a:lnSpc>
              <a:buNone/>
            </a:pPr>
            <a:r>
              <a:rPr lang="en-US" sz="2000" b="1" dirty="0">
                <a:solidFill>
                  <a:srgbClr val="2A2742"/>
                </a:solidFill>
                <a:latin typeface="Times New Roman" panose="02020603050405020304" pitchFamily="18" charset="0"/>
                <a:ea typeface="Outfit Extra Bold" pitchFamily="34" charset="-122"/>
                <a:cs typeface="Times New Roman" panose="02020603050405020304" pitchFamily="18" charset="0"/>
              </a:rPr>
              <a:t>Feedback Received</a:t>
            </a:r>
            <a:endParaRPr lang="en-US" sz="2000" dirty="0">
              <a:latin typeface="Times New Roman" panose="02020603050405020304" pitchFamily="18" charset="0"/>
              <a:cs typeface="Times New Roman" panose="02020603050405020304" pitchFamily="18" charset="0"/>
            </a:endParaRPr>
          </a:p>
        </p:txBody>
      </p:sp>
      <p:sp>
        <p:nvSpPr>
          <p:cNvPr id="4" name="Text 4">
            <a:extLst>
              <a:ext uri="{FF2B5EF4-FFF2-40B4-BE49-F238E27FC236}">
                <a16:creationId xmlns:a16="http://schemas.microsoft.com/office/drawing/2014/main" id="{CEA98979-9787-6D28-51D8-5C9C5D2CDB81}"/>
              </a:ext>
            </a:extLst>
          </p:cNvPr>
          <p:cNvSpPr/>
          <p:nvPr/>
        </p:nvSpPr>
        <p:spPr>
          <a:xfrm>
            <a:off x="1315284" y="2455629"/>
            <a:ext cx="7242929" cy="164663"/>
          </a:xfrm>
          <a:prstGeom prst="rect">
            <a:avLst/>
          </a:prstGeom>
          <a:noFill/>
          <a:ln/>
        </p:spPr>
        <p:txBody>
          <a:bodyPr wrap="none" lIns="0" tIns="0" rIns="0" bIns="0" rtlCol="0" anchor="t"/>
          <a:lstStyle/>
          <a:p>
            <a:pPr marL="342900" indent="-342900" algn="l">
              <a:lnSpc>
                <a:spcPts val="1250"/>
              </a:lnSpc>
              <a:buSzPct val="100000"/>
              <a:buChar char="•"/>
            </a:pPr>
            <a:r>
              <a:rPr lang="en-US" dirty="0">
                <a:solidFill>
                  <a:srgbClr val="2A2742"/>
                </a:solidFill>
                <a:latin typeface="Times New Roman" panose="02020603050405020304" pitchFamily="18" charset="0"/>
                <a:ea typeface="Arimo" pitchFamily="34" charset="-122"/>
                <a:cs typeface="Times New Roman" panose="02020603050405020304" pitchFamily="18" charset="0"/>
              </a:rPr>
              <a:t>Enhance architectural clarity</a:t>
            </a:r>
            <a:endParaRPr lang="en-US" dirty="0">
              <a:latin typeface="Times New Roman" panose="02020603050405020304" pitchFamily="18" charset="0"/>
              <a:cs typeface="Times New Roman" panose="02020603050405020304" pitchFamily="18" charset="0"/>
            </a:endParaRPr>
          </a:p>
        </p:txBody>
      </p:sp>
      <p:sp>
        <p:nvSpPr>
          <p:cNvPr id="5" name="Text 5">
            <a:extLst>
              <a:ext uri="{FF2B5EF4-FFF2-40B4-BE49-F238E27FC236}">
                <a16:creationId xmlns:a16="http://schemas.microsoft.com/office/drawing/2014/main" id="{B2DA05CC-CA5D-49CC-4DA5-B6F9F7BDFA9F}"/>
              </a:ext>
            </a:extLst>
          </p:cNvPr>
          <p:cNvSpPr/>
          <p:nvPr/>
        </p:nvSpPr>
        <p:spPr>
          <a:xfrm>
            <a:off x="1315284" y="2649939"/>
            <a:ext cx="7242929" cy="164663"/>
          </a:xfrm>
          <a:prstGeom prst="rect">
            <a:avLst/>
          </a:prstGeom>
          <a:noFill/>
          <a:ln/>
        </p:spPr>
        <p:txBody>
          <a:bodyPr wrap="none" lIns="0" tIns="0" rIns="0" bIns="0" rtlCol="0" anchor="t"/>
          <a:lstStyle/>
          <a:p>
            <a:pPr marL="342900" indent="-342900" algn="l">
              <a:lnSpc>
                <a:spcPts val="1250"/>
              </a:lnSpc>
              <a:buSzPct val="100000"/>
              <a:buChar char="•"/>
            </a:pPr>
            <a:r>
              <a:rPr lang="en-US" dirty="0">
                <a:solidFill>
                  <a:srgbClr val="2A2742"/>
                </a:solidFill>
                <a:latin typeface="Times New Roman" panose="02020603050405020304" pitchFamily="18" charset="0"/>
                <a:ea typeface="Arimo" pitchFamily="34" charset="-122"/>
                <a:cs typeface="Times New Roman" panose="02020603050405020304" pitchFamily="18" charset="0"/>
              </a:rPr>
              <a:t>Demonstrate implementation feasibility</a:t>
            </a:r>
            <a:endParaRPr lang="en-US" dirty="0">
              <a:latin typeface="Times New Roman" panose="02020603050405020304" pitchFamily="18" charset="0"/>
              <a:cs typeface="Times New Roman" panose="02020603050405020304" pitchFamily="18" charset="0"/>
            </a:endParaRPr>
          </a:p>
        </p:txBody>
      </p:sp>
      <p:sp>
        <p:nvSpPr>
          <p:cNvPr id="6" name="Text 6">
            <a:extLst>
              <a:ext uri="{FF2B5EF4-FFF2-40B4-BE49-F238E27FC236}">
                <a16:creationId xmlns:a16="http://schemas.microsoft.com/office/drawing/2014/main" id="{F3FE794B-EA24-6288-2DD2-3DEB5ED4C4F0}"/>
              </a:ext>
            </a:extLst>
          </p:cNvPr>
          <p:cNvSpPr/>
          <p:nvPr/>
        </p:nvSpPr>
        <p:spPr>
          <a:xfrm>
            <a:off x="1315284" y="2844249"/>
            <a:ext cx="7242929" cy="164663"/>
          </a:xfrm>
          <a:prstGeom prst="rect">
            <a:avLst/>
          </a:prstGeom>
          <a:noFill/>
          <a:ln/>
        </p:spPr>
        <p:txBody>
          <a:bodyPr wrap="none" lIns="0" tIns="0" rIns="0" bIns="0" rtlCol="0" anchor="t"/>
          <a:lstStyle/>
          <a:p>
            <a:pPr marL="342900" indent="-342900" algn="l">
              <a:lnSpc>
                <a:spcPts val="1250"/>
              </a:lnSpc>
              <a:buSzPct val="100000"/>
              <a:buChar char="•"/>
            </a:pPr>
            <a:r>
              <a:rPr lang="en-US" dirty="0">
                <a:solidFill>
                  <a:srgbClr val="2A2742"/>
                </a:solidFill>
                <a:latin typeface="Times New Roman" panose="02020603050405020304" pitchFamily="18" charset="0"/>
                <a:ea typeface="Arimo" pitchFamily="34" charset="-122"/>
                <a:cs typeface="Times New Roman" panose="02020603050405020304" pitchFamily="18" charset="0"/>
              </a:rPr>
              <a:t>Improve module separation</a:t>
            </a:r>
            <a:endParaRPr lang="en-US" dirty="0">
              <a:latin typeface="Times New Roman" panose="02020603050405020304" pitchFamily="18" charset="0"/>
              <a:cs typeface="Times New Roman" panose="02020603050405020304" pitchFamily="18" charset="0"/>
            </a:endParaRPr>
          </a:p>
        </p:txBody>
      </p:sp>
      <p:pic>
        <p:nvPicPr>
          <p:cNvPr id="7" name="Image 2" descr="preencoded.png">
            <a:extLst>
              <a:ext uri="{FF2B5EF4-FFF2-40B4-BE49-F238E27FC236}">
                <a16:creationId xmlns:a16="http://schemas.microsoft.com/office/drawing/2014/main" id="{88140B0F-C21C-8D19-7C2B-7CF205269678}"/>
              </a:ext>
            </a:extLst>
          </p:cNvPr>
          <p:cNvPicPr>
            <a:picLocks noChangeAspect="1"/>
          </p:cNvPicPr>
          <p:nvPr/>
        </p:nvPicPr>
        <p:blipFill>
          <a:blip r:embed="rId5"/>
          <a:stretch>
            <a:fillRect/>
          </a:stretch>
        </p:blipFill>
        <p:spPr>
          <a:xfrm>
            <a:off x="625079" y="3336478"/>
            <a:ext cx="605433" cy="1035368"/>
          </a:xfrm>
          <a:prstGeom prst="rect">
            <a:avLst/>
          </a:prstGeom>
        </p:spPr>
      </p:pic>
      <p:sp>
        <p:nvSpPr>
          <p:cNvPr id="8" name="Text 7">
            <a:extLst>
              <a:ext uri="{FF2B5EF4-FFF2-40B4-BE49-F238E27FC236}">
                <a16:creationId xmlns:a16="http://schemas.microsoft.com/office/drawing/2014/main" id="{105805AB-34F9-19F4-B13C-F47906435237}"/>
              </a:ext>
            </a:extLst>
          </p:cNvPr>
          <p:cNvSpPr/>
          <p:nvPr/>
        </p:nvSpPr>
        <p:spPr>
          <a:xfrm>
            <a:off x="1315284" y="3457564"/>
            <a:ext cx="1513761" cy="189071"/>
          </a:xfrm>
          <a:prstGeom prst="rect">
            <a:avLst/>
          </a:prstGeom>
          <a:noFill/>
          <a:ln/>
        </p:spPr>
        <p:txBody>
          <a:bodyPr wrap="none" lIns="0" tIns="0" rIns="0" bIns="0" rtlCol="0" anchor="t"/>
          <a:lstStyle/>
          <a:p>
            <a:pPr marL="0" indent="0" algn="l">
              <a:lnSpc>
                <a:spcPts val="1450"/>
              </a:lnSpc>
              <a:buNone/>
            </a:pPr>
            <a:r>
              <a:rPr lang="en-US" sz="2000" b="1" dirty="0">
                <a:solidFill>
                  <a:srgbClr val="2A2742"/>
                </a:solidFill>
                <a:latin typeface="Times New Roman" panose="02020603050405020304" pitchFamily="18" charset="0"/>
                <a:ea typeface="Outfit Extra Bold" pitchFamily="34" charset="-122"/>
                <a:cs typeface="Times New Roman" panose="02020603050405020304" pitchFamily="18" charset="0"/>
              </a:rPr>
              <a:t>Actions Implemented</a:t>
            </a:r>
            <a:endParaRPr lang="en-US" sz="2000" dirty="0">
              <a:latin typeface="Times New Roman" panose="02020603050405020304" pitchFamily="18" charset="0"/>
              <a:cs typeface="Times New Roman" panose="02020603050405020304" pitchFamily="18" charset="0"/>
            </a:endParaRPr>
          </a:p>
        </p:txBody>
      </p:sp>
      <p:sp>
        <p:nvSpPr>
          <p:cNvPr id="9" name="Text 8">
            <a:extLst>
              <a:ext uri="{FF2B5EF4-FFF2-40B4-BE49-F238E27FC236}">
                <a16:creationId xmlns:a16="http://schemas.microsoft.com/office/drawing/2014/main" id="{D53DCD40-9D33-EB2B-6982-698914CE2EC1}"/>
              </a:ext>
            </a:extLst>
          </p:cNvPr>
          <p:cNvSpPr/>
          <p:nvPr/>
        </p:nvSpPr>
        <p:spPr>
          <a:xfrm>
            <a:off x="1315284" y="3697475"/>
            <a:ext cx="7242929" cy="164663"/>
          </a:xfrm>
          <a:prstGeom prst="rect">
            <a:avLst/>
          </a:prstGeom>
          <a:noFill/>
          <a:ln/>
        </p:spPr>
        <p:txBody>
          <a:bodyPr wrap="none" lIns="0" tIns="0" rIns="0" bIns="0" rtlCol="0" anchor="t"/>
          <a:lstStyle/>
          <a:p>
            <a:pPr marL="342900" indent="-342900">
              <a:lnSpc>
                <a:spcPts val="1250"/>
              </a:lnSpc>
              <a:buSzPct val="100000"/>
              <a:buChar char="•"/>
            </a:pPr>
            <a:r>
              <a:rPr lang="en-US" dirty="0">
                <a:solidFill>
                  <a:srgbClr val="2A2742"/>
                </a:solidFill>
                <a:latin typeface="Times New Roman" panose="02020603050405020304" pitchFamily="18" charset="0"/>
                <a:ea typeface="Arimo" pitchFamily="34" charset="-122"/>
                <a:cs typeface="Times New Roman" panose="02020603050405020304" pitchFamily="18" charset="0"/>
              </a:rPr>
              <a:t>User interface designed to reflect real-world trading systems</a:t>
            </a:r>
            <a:endParaRPr lang="en-US" dirty="0">
              <a:latin typeface="Times New Roman" panose="02020603050405020304" pitchFamily="18" charset="0"/>
              <a:cs typeface="Times New Roman" panose="02020603050405020304" pitchFamily="18" charset="0"/>
            </a:endParaRPr>
          </a:p>
        </p:txBody>
      </p:sp>
      <p:sp>
        <p:nvSpPr>
          <p:cNvPr id="10" name="Text 9">
            <a:extLst>
              <a:ext uri="{FF2B5EF4-FFF2-40B4-BE49-F238E27FC236}">
                <a16:creationId xmlns:a16="http://schemas.microsoft.com/office/drawing/2014/main" id="{1C2949C7-326E-B137-D086-59E1CC9ED3CA}"/>
              </a:ext>
            </a:extLst>
          </p:cNvPr>
          <p:cNvSpPr/>
          <p:nvPr/>
        </p:nvSpPr>
        <p:spPr>
          <a:xfrm>
            <a:off x="1315284" y="3891785"/>
            <a:ext cx="7242929" cy="164663"/>
          </a:xfrm>
          <a:prstGeom prst="rect">
            <a:avLst/>
          </a:prstGeom>
          <a:noFill/>
          <a:ln/>
        </p:spPr>
        <p:txBody>
          <a:bodyPr wrap="none" lIns="0" tIns="0" rIns="0" bIns="0" rtlCol="0" anchor="t"/>
          <a:lstStyle/>
          <a:p>
            <a:pPr marL="342900" indent="-342900">
              <a:lnSpc>
                <a:spcPts val="1250"/>
              </a:lnSpc>
              <a:buSzPct val="100000"/>
              <a:buChar char="•"/>
            </a:pPr>
            <a:r>
              <a:rPr lang="en-US" dirty="0">
                <a:solidFill>
                  <a:srgbClr val="2A2742"/>
                </a:solidFill>
                <a:latin typeface="Times New Roman" panose="02020603050405020304" pitchFamily="18" charset="0"/>
                <a:ea typeface="Arimo" pitchFamily="34" charset="-122"/>
                <a:cs typeface="Times New Roman" panose="02020603050405020304" pitchFamily="18" charset="0"/>
              </a:rPr>
              <a:t>Core user workflows visualized through UML diagrams</a:t>
            </a:r>
            <a:endParaRPr lang="en-US" dirty="0">
              <a:latin typeface="Times New Roman" panose="02020603050405020304" pitchFamily="18" charset="0"/>
              <a:cs typeface="Times New Roman" panose="02020603050405020304" pitchFamily="18" charset="0"/>
            </a:endParaRPr>
          </a:p>
        </p:txBody>
      </p:sp>
      <p:sp>
        <p:nvSpPr>
          <p:cNvPr id="11" name="Text 10">
            <a:extLst>
              <a:ext uri="{FF2B5EF4-FFF2-40B4-BE49-F238E27FC236}">
                <a16:creationId xmlns:a16="http://schemas.microsoft.com/office/drawing/2014/main" id="{48395DDD-B8A2-6A85-F940-9F8795014DCA}"/>
              </a:ext>
            </a:extLst>
          </p:cNvPr>
          <p:cNvSpPr/>
          <p:nvPr/>
        </p:nvSpPr>
        <p:spPr>
          <a:xfrm>
            <a:off x="1315284" y="4086095"/>
            <a:ext cx="7242929" cy="164663"/>
          </a:xfrm>
          <a:prstGeom prst="rect">
            <a:avLst/>
          </a:prstGeom>
          <a:noFill/>
          <a:ln/>
        </p:spPr>
        <p:txBody>
          <a:bodyPr wrap="none" lIns="0" tIns="0" rIns="0" bIns="0" rtlCol="0" anchor="t"/>
          <a:lstStyle/>
          <a:p>
            <a:pPr marL="342900" indent="-342900">
              <a:lnSpc>
                <a:spcPts val="1250"/>
              </a:lnSpc>
              <a:buSzPct val="100000"/>
              <a:buChar char="•"/>
            </a:pPr>
            <a:r>
              <a:rPr lang="en-US" dirty="0">
                <a:solidFill>
                  <a:srgbClr val="2A2742"/>
                </a:solidFill>
                <a:latin typeface="Times New Roman" panose="02020603050405020304" pitchFamily="18" charset="0"/>
                <a:ea typeface="Arimo" pitchFamily="34" charset="-122"/>
                <a:cs typeface="Times New Roman" panose="02020603050405020304" pitchFamily="18" charset="0"/>
              </a:rPr>
              <a:t>Frontend prototype developed to validate system feasibility</a:t>
            </a:r>
            <a:endParaRPr lang="en-US" dirty="0">
              <a:latin typeface="Times New Roman" panose="02020603050405020304" pitchFamily="18" charset="0"/>
              <a:cs typeface="Times New Roman" panose="02020603050405020304" pitchFamily="18" charset="0"/>
            </a:endParaRPr>
          </a:p>
        </p:txBody>
      </p:sp>
      <p:pic>
        <p:nvPicPr>
          <p:cNvPr id="12" name="Image 3" descr="preencoded.png">
            <a:extLst>
              <a:ext uri="{FF2B5EF4-FFF2-40B4-BE49-F238E27FC236}">
                <a16:creationId xmlns:a16="http://schemas.microsoft.com/office/drawing/2014/main" id="{E195248B-8FEE-A163-6094-AB61E883234A}"/>
              </a:ext>
            </a:extLst>
          </p:cNvPr>
          <p:cNvPicPr>
            <a:picLocks noChangeAspect="1"/>
          </p:cNvPicPr>
          <p:nvPr/>
        </p:nvPicPr>
        <p:blipFill>
          <a:blip r:embed="rId6"/>
          <a:stretch>
            <a:fillRect/>
          </a:stretch>
        </p:blipFill>
        <p:spPr>
          <a:xfrm>
            <a:off x="625079" y="4637315"/>
            <a:ext cx="605433" cy="1035368"/>
          </a:xfrm>
          <a:prstGeom prst="rect">
            <a:avLst/>
          </a:prstGeom>
        </p:spPr>
      </p:pic>
      <p:sp>
        <p:nvSpPr>
          <p:cNvPr id="13" name="Text 11">
            <a:extLst>
              <a:ext uri="{FF2B5EF4-FFF2-40B4-BE49-F238E27FC236}">
                <a16:creationId xmlns:a16="http://schemas.microsoft.com/office/drawing/2014/main" id="{B18C4582-4C3A-DAFF-C786-DF5428BC1629}"/>
              </a:ext>
            </a:extLst>
          </p:cNvPr>
          <p:cNvSpPr/>
          <p:nvPr/>
        </p:nvSpPr>
        <p:spPr>
          <a:xfrm>
            <a:off x="1315284" y="4758402"/>
            <a:ext cx="1699736" cy="189071"/>
          </a:xfrm>
          <a:prstGeom prst="rect">
            <a:avLst/>
          </a:prstGeom>
          <a:noFill/>
          <a:ln/>
        </p:spPr>
        <p:txBody>
          <a:bodyPr wrap="none" lIns="0" tIns="0" rIns="0" bIns="0" rtlCol="0" anchor="t"/>
          <a:lstStyle/>
          <a:p>
            <a:pPr marL="0" indent="0" algn="l">
              <a:lnSpc>
                <a:spcPts val="1450"/>
              </a:lnSpc>
              <a:buNone/>
            </a:pPr>
            <a:r>
              <a:rPr lang="en-US" sz="2000" b="1" dirty="0">
                <a:solidFill>
                  <a:srgbClr val="2A2742"/>
                </a:solidFill>
                <a:latin typeface="Times New Roman" panose="02020603050405020304" pitchFamily="18" charset="0"/>
                <a:ea typeface="Outfit Extra Bold" pitchFamily="34" charset="-122"/>
                <a:cs typeface="Times New Roman" panose="02020603050405020304" pitchFamily="18" charset="0"/>
              </a:rPr>
              <a:t>Improvements Achieved</a:t>
            </a:r>
            <a:endParaRPr lang="en-US" sz="2000" dirty="0">
              <a:latin typeface="Times New Roman" panose="02020603050405020304" pitchFamily="18" charset="0"/>
              <a:cs typeface="Times New Roman" panose="02020603050405020304" pitchFamily="18" charset="0"/>
            </a:endParaRPr>
          </a:p>
        </p:txBody>
      </p:sp>
      <p:sp>
        <p:nvSpPr>
          <p:cNvPr id="14" name="Text 12">
            <a:extLst>
              <a:ext uri="{FF2B5EF4-FFF2-40B4-BE49-F238E27FC236}">
                <a16:creationId xmlns:a16="http://schemas.microsoft.com/office/drawing/2014/main" id="{60C68970-A973-ABEA-A556-231A8146A2F7}"/>
              </a:ext>
            </a:extLst>
          </p:cNvPr>
          <p:cNvSpPr/>
          <p:nvPr/>
        </p:nvSpPr>
        <p:spPr>
          <a:xfrm>
            <a:off x="1315284" y="4998313"/>
            <a:ext cx="7242929" cy="164663"/>
          </a:xfrm>
          <a:prstGeom prst="rect">
            <a:avLst/>
          </a:prstGeom>
          <a:noFill/>
          <a:ln/>
        </p:spPr>
        <p:txBody>
          <a:bodyPr wrap="none" lIns="0" tIns="0" rIns="0" bIns="0" rtlCol="0" anchor="t"/>
          <a:lstStyle/>
          <a:p>
            <a:pPr marL="342900" indent="-342900" algn="l">
              <a:lnSpc>
                <a:spcPts val="1250"/>
              </a:lnSpc>
              <a:buSzPct val="100000"/>
              <a:buChar char="•"/>
            </a:pPr>
            <a:r>
              <a:rPr lang="en-US" dirty="0">
                <a:solidFill>
                  <a:srgbClr val="2A2742"/>
                </a:solidFill>
                <a:latin typeface="Times New Roman" panose="02020603050405020304" pitchFamily="18" charset="0"/>
                <a:ea typeface="Arimo" pitchFamily="34" charset="-122"/>
                <a:cs typeface="Times New Roman" panose="02020603050405020304" pitchFamily="18" charset="0"/>
              </a:rPr>
              <a:t>Clear component boundaries</a:t>
            </a:r>
            <a:endParaRPr lang="en-US" dirty="0">
              <a:latin typeface="Times New Roman" panose="02020603050405020304" pitchFamily="18" charset="0"/>
              <a:cs typeface="Times New Roman" panose="02020603050405020304" pitchFamily="18" charset="0"/>
            </a:endParaRPr>
          </a:p>
        </p:txBody>
      </p:sp>
      <p:sp>
        <p:nvSpPr>
          <p:cNvPr id="15" name="Text 13">
            <a:extLst>
              <a:ext uri="{FF2B5EF4-FFF2-40B4-BE49-F238E27FC236}">
                <a16:creationId xmlns:a16="http://schemas.microsoft.com/office/drawing/2014/main" id="{B87D1D96-CB1C-2EE6-BE02-BA7DF0C2085F}"/>
              </a:ext>
            </a:extLst>
          </p:cNvPr>
          <p:cNvSpPr/>
          <p:nvPr/>
        </p:nvSpPr>
        <p:spPr>
          <a:xfrm>
            <a:off x="1315284" y="5192623"/>
            <a:ext cx="7242929" cy="164663"/>
          </a:xfrm>
          <a:prstGeom prst="rect">
            <a:avLst/>
          </a:prstGeom>
          <a:noFill/>
          <a:ln/>
        </p:spPr>
        <p:txBody>
          <a:bodyPr wrap="none" lIns="0" tIns="0" rIns="0" bIns="0" rtlCol="0" anchor="t"/>
          <a:lstStyle/>
          <a:p>
            <a:pPr marL="342900" indent="-342900">
              <a:lnSpc>
                <a:spcPts val="1250"/>
              </a:lnSpc>
              <a:buSzPct val="100000"/>
              <a:buChar char="•"/>
            </a:pPr>
            <a:r>
              <a:rPr lang="en-US" dirty="0">
                <a:solidFill>
                  <a:srgbClr val="2A2742"/>
                </a:solidFill>
                <a:latin typeface="Times New Roman" panose="02020603050405020304" pitchFamily="18" charset="0"/>
                <a:ea typeface="Arimo" pitchFamily="34" charset="-122"/>
                <a:cs typeface="Times New Roman" panose="02020603050405020304" pitchFamily="18" charset="0"/>
              </a:rPr>
              <a:t>Enhanced visualization of market data using interactive charts and indicators</a:t>
            </a:r>
            <a:endParaRPr lang="en-US" dirty="0">
              <a:latin typeface="Times New Roman" panose="02020603050405020304" pitchFamily="18" charset="0"/>
              <a:cs typeface="Times New Roman" panose="02020603050405020304" pitchFamily="18" charset="0"/>
            </a:endParaRPr>
          </a:p>
        </p:txBody>
      </p:sp>
      <p:sp>
        <p:nvSpPr>
          <p:cNvPr id="16" name="Text 14">
            <a:extLst>
              <a:ext uri="{FF2B5EF4-FFF2-40B4-BE49-F238E27FC236}">
                <a16:creationId xmlns:a16="http://schemas.microsoft.com/office/drawing/2014/main" id="{06BF19A5-CE03-DB6E-448A-8A5EA146F591}"/>
              </a:ext>
            </a:extLst>
          </p:cNvPr>
          <p:cNvSpPr/>
          <p:nvPr/>
        </p:nvSpPr>
        <p:spPr>
          <a:xfrm>
            <a:off x="1315284" y="5386933"/>
            <a:ext cx="7242929" cy="164663"/>
          </a:xfrm>
          <a:prstGeom prst="rect">
            <a:avLst/>
          </a:prstGeom>
          <a:noFill/>
          <a:ln/>
        </p:spPr>
        <p:txBody>
          <a:bodyPr wrap="none" lIns="0" tIns="0" rIns="0" bIns="0" rtlCol="0" anchor="t"/>
          <a:lstStyle/>
          <a:p>
            <a:pPr marL="342900" indent="-342900">
              <a:lnSpc>
                <a:spcPts val="1250"/>
              </a:lnSpc>
              <a:buSzPct val="100000"/>
              <a:buChar char="•"/>
            </a:pPr>
            <a:r>
              <a:rPr lang="en-US" dirty="0">
                <a:solidFill>
                  <a:srgbClr val="2A2742"/>
                </a:solidFill>
                <a:latin typeface="Times New Roman" panose="02020603050405020304" pitchFamily="18" charset="0"/>
                <a:ea typeface="Arimo" pitchFamily="34" charset="-122"/>
                <a:cs typeface="Times New Roman" panose="02020603050405020304" pitchFamily="18" charset="0"/>
              </a:rPr>
              <a:t>Better alignment of system design with real-world trading platforms</a:t>
            </a:r>
            <a:endParaRPr lang="en-US" dirty="0">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6C95A821-BEDE-85D6-04B7-CC61ED9ACFC7}"/>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sharpenSoften amount="100000"/>
                    </a14:imgEffect>
                    <a14:imgEffect>
                      <a14:brightnessContrast bright="2000" contrast="-34000"/>
                    </a14:imgEffect>
                  </a14:imgLayer>
                </a14:imgProps>
              </a:ext>
              <a:ext uri="{28A0092B-C50C-407E-A947-70E740481C1C}">
                <a14:useLocalDpi xmlns:a14="http://schemas.microsoft.com/office/drawing/2010/main" val="0"/>
              </a:ext>
            </a:extLst>
          </a:blip>
          <a:srcRect/>
          <a:stretch>
            <a:fillRect/>
          </a:stretch>
        </p:blipFill>
        <p:spPr bwMode="auto">
          <a:xfrm>
            <a:off x="7162801" y="1669607"/>
            <a:ext cx="3505200" cy="4625558"/>
          </a:xfrm>
          <a:prstGeom prst="rect">
            <a:avLst/>
          </a:prstGeom>
          <a:noFill/>
          <a:extLst>
            <a:ext uri="{909E8E84-426E-40DD-AFC4-6F175D3DCCD1}">
              <a14:hiddenFill xmlns:a14="http://schemas.microsoft.com/office/drawing/2010/main">
                <a:solidFill>
                  <a:srgbClr val="FFFFFF"/>
                </a:solidFill>
              </a14:hiddenFill>
            </a:ext>
          </a:extLst>
        </p:spPr>
      </p:pic>
      <p:sp>
        <p:nvSpPr>
          <p:cNvPr id="17" name="Google Shape;121;p2">
            <a:extLst>
              <a:ext uri="{FF2B5EF4-FFF2-40B4-BE49-F238E27FC236}">
                <a16:creationId xmlns:a16="http://schemas.microsoft.com/office/drawing/2014/main" id="{4DB99903-252B-4398-C44A-7990BB35DB73}"/>
              </a:ext>
            </a:extLst>
          </p:cNvPr>
          <p:cNvSpPr txBox="1"/>
          <p:nvPr/>
        </p:nvSpPr>
        <p:spPr>
          <a:xfrm>
            <a:off x="24674" y="104475"/>
            <a:ext cx="6662056" cy="339662"/>
          </a:xfrm>
          <a:prstGeom prst="rect">
            <a:avLst/>
          </a:prstGeom>
          <a:noFill/>
          <a:ln>
            <a:noFill/>
          </a:ln>
        </p:spPr>
        <p:txBody>
          <a:bodyPr spcFirstLastPara="1" wrap="square" lIns="91425" tIns="45700" rIns="91425" bIns="45700" anchor="ctr" anchorCtr="0">
            <a:noAutofit/>
          </a:bodyPr>
          <a:lstStyle/>
          <a:p>
            <a:pPr lvl="0" algn="ctr">
              <a:buClr>
                <a:srgbClr val="888888"/>
              </a:buClr>
              <a:buSzPts val="1200"/>
            </a:pPr>
            <a:r>
              <a:rPr lang="en-US" altLang="en-US" sz="1200" b="1" dirty="0">
                <a:latin typeface="Times New Roman" panose="02020603050405020304" pitchFamily="18" charset="0"/>
                <a:cs typeface="Times New Roman" panose="02020603050405020304" pitchFamily="18" charset="0"/>
                <a:sym typeface="Times New Roman" panose="02020603050405020304" pitchFamily="18" charset="0"/>
              </a:rPr>
              <a:t>Toward Trustworthy Stock Prediction : A Self-Aware Multimodal Quant AI Framework</a:t>
            </a:r>
            <a:endParaRPr sz="1800" b="1" i="0" u="none" strike="noStrike" cap="none" dirty="0">
              <a:solidFill>
                <a:schemeClr val="dk1"/>
              </a:solidFill>
              <a:latin typeface="Calibri"/>
              <a:ea typeface="Calibri"/>
              <a:cs typeface="Calibri"/>
              <a:sym typeface="Calibri"/>
            </a:endParaRPr>
          </a:p>
        </p:txBody>
      </p:sp>
      <p:sp>
        <p:nvSpPr>
          <p:cNvPr id="18" name="Google Shape;96;p3">
            <a:extLst>
              <a:ext uri="{FF2B5EF4-FFF2-40B4-BE49-F238E27FC236}">
                <a16:creationId xmlns:a16="http://schemas.microsoft.com/office/drawing/2014/main" id="{23649D19-23AD-DBD7-030A-0972394EBA67}"/>
              </a:ext>
            </a:extLst>
          </p:cNvPr>
          <p:cNvSpPr txBox="1">
            <a:spLocks noChangeArrowheads="1"/>
          </p:cNvSpPr>
          <p:nvPr/>
        </p:nvSpPr>
        <p:spPr bwMode="auto">
          <a:xfrm>
            <a:off x="4084637" y="6547954"/>
            <a:ext cx="4022725" cy="276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45699" tIns="45699" rIns="45699" bIns="45699" anchor="ctr">
            <a:spAutoFit/>
          </a:bodyP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Adishree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Gupta_Bhumika</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Lokare_Bhavani</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S_Akshat</a:t>
            </a:r>
            <a:endPar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6">
          <a:extLst>
            <a:ext uri="{FF2B5EF4-FFF2-40B4-BE49-F238E27FC236}">
              <a16:creationId xmlns:a16="http://schemas.microsoft.com/office/drawing/2014/main" id="{10B09C1B-5A26-3E01-F706-7EA8C17F2BDC}"/>
            </a:ext>
          </a:extLst>
        </p:cNvPr>
        <p:cNvGrpSpPr/>
        <p:nvPr/>
      </p:nvGrpSpPr>
      <p:grpSpPr>
        <a:xfrm>
          <a:off x="0" y="0"/>
          <a:ext cx="0" cy="0"/>
          <a:chOff x="0" y="0"/>
          <a:chExt cx="0" cy="0"/>
        </a:xfrm>
      </p:grpSpPr>
      <p:sp>
        <p:nvSpPr>
          <p:cNvPr id="127" name="Google Shape;127;p3">
            <a:extLst>
              <a:ext uri="{FF2B5EF4-FFF2-40B4-BE49-F238E27FC236}">
                <a16:creationId xmlns:a16="http://schemas.microsoft.com/office/drawing/2014/main" id="{66022CD5-4671-8186-2EAC-C150D10EF3A3}"/>
              </a:ext>
            </a:extLst>
          </p:cNvPr>
          <p:cNvSpPr/>
          <p:nvPr/>
        </p:nvSpPr>
        <p:spPr>
          <a:xfrm>
            <a:off x="3048000" y="1404175"/>
            <a:ext cx="7620000" cy="36513"/>
          </a:xfrm>
          <a:prstGeom prst="rect">
            <a:avLst/>
          </a:pr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29" name="Google Shape;129;p3">
            <a:extLst>
              <a:ext uri="{FF2B5EF4-FFF2-40B4-BE49-F238E27FC236}">
                <a16:creationId xmlns:a16="http://schemas.microsoft.com/office/drawing/2014/main" id="{E2ED03B1-ABCF-649E-5F52-AF008B3003A0}"/>
              </a:ext>
            </a:extLst>
          </p:cNvPr>
          <p:cNvSpPr txBox="1"/>
          <p:nvPr/>
        </p:nvSpPr>
        <p:spPr>
          <a:xfrm>
            <a:off x="3048000" y="1015182"/>
            <a:ext cx="7620000" cy="461624"/>
          </a:xfrm>
          <a:prstGeom prst="rect">
            <a:avLst/>
          </a:prstGeom>
          <a:noFill/>
          <a:ln>
            <a:noFill/>
          </a:ln>
        </p:spPr>
        <p:txBody>
          <a:bodyPr spcFirstLastPara="1" wrap="square" lIns="91425" tIns="45700" rIns="91425" bIns="45700" anchor="t" anchorCtr="0">
            <a:spAutoFit/>
          </a:bodyPr>
          <a:lstStyle/>
          <a:p>
            <a:pPr marL="342891" marR="0" lvl="0" indent="-342891" algn="r" rtl="0">
              <a:spcBef>
                <a:spcPts val="0"/>
              </a:spcBef>
              <a:spcAft>
                <a:spcPts val="0"/>
              </a:spcAft>
              <a:buClr>
                <a:schemeClr val="dk1"/>
              </a:buClr>
              <a:buSzPts val="2400"/>
              <a:buFont typeface="Trebuchet MS"/>
              <a:buNone/>
            </a:pPr>
            <a:r>
              <a:rPr lang="en-US" sz="2400" dirty="0">
                <a:solidFill>
                  <a:schemeClr val="dk1"/>
                </a:solidFill>
                <a:latin typeface="Trebuchet MS"/>
                <a:ea typeface="Calibri"/>
                <a:cs typeface="Calibri"/>
                <a:sym typeface="Trebuchet MS"/>
              </a:rPr>
              <a:t>Literature Survey</a:t>
            </a:r>
            <a:endParaRPr sz="1800" b="0" i="0" u="none" strike="noStrike" cap="none" dirty="0">
              <a:solidFill>
                <a:schemeClr val="dk1"/>
              </a:solidFill>
              <a:latin typeface="Calibri"/>
              <a:ea typeface="Calibri"/>
              <a:cs typeface="Calibri"/>
              <a:sym typeface="Calibri"/>
            </a:endParaRPr>
          </a:p>
        </p:txBody>
      </p:sp>
      <p:pic>
        <p:nvPicPr>
          <p:cNvPr id="130" name="Google Shape;130;p3">
            <a:extLst>
              <a:ext uri="{FF2B5EF4-FFF2-40B4-BE49-F238E27FC236}">
                <a16:creationId xmlns:a16="http://schemas.microsoft.com/office/drawing/2014/main" id="{32C0850C-35FD-8BE6-7850-341B649202DB}"/>
              </a:ext>
            </a:extLst>
          </p:cNvPr>
          <p:cNvPicPr preferRelativeResize="0"/>
          <p:nvPr/>
        </p:nvPicPr>
        <p:blipFill rotWithShape="1">
          <a:blip r:embed="rId3">
            <a:alphaModFix/>
          </a:blip>
          <a:srcRect/>
          <a:stretch/>
        </p:blipFill>
        <p:spPr>
          <a:xfrm>
            <a:off x="10896601" y="0"/>
            <a:ext cx="1295399" cy="1025106"/>
          </a:xfrm>
          <a:prstGeom prst="rect">
            <a:avLst/>
          </a:prstGeom>
          <a:noFill/>
          <a:ln>
            <a:noFill/>
          </a:ln>
        </p:spPr>
      </p:pic>
      <p:sp>
        <p:nvSpPr>
          <p:cNvPr id="132" name="Google Shape;132;p3">
            <a:extLst>
              <a:ext uri="{FF2B5EF4-FFF2-40B4-BE49-F238E27FC236}">
                <a16:creationId xmlns:a16="http://schemas.microsoft.com/office/drawing/2014/main" id="{E9417F36-DF9F-DEC9-8A0B-8F1E6A5ED6F9}"/>
              </a:ext>
            </a:extLst>
          </p:cNvPr>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Clr>
                <a:srgbClr val="FFFFFF"/>
              </a:buClr>
              <a:buSzPts val="1000"/>
              <a:buFont typeface="Calibri"/>
              <a:buNone/>
            </a:pPr>
            <a:fld id="{00000000-1234-1234-1234-123412341234}" type="slidenum">
              <a:rPr lang="en-US"/>
              <a:t>6</a:t>
            </a:fld>
            <a:endParaRPr/>
          </a:p>
        </p:txBody>
      </p:sp>
      <p:graphicFrame>
        <p:nvGraphicFramePr>
          <p:cNvPr id="5" name="Table 4">
            <a:extLst>
              <a:ext uri="{FF2B5EF4-FFF2-40B4-BE49-F238E27FC236}">
                <a16:creationId xmlns:a16="http://schemas.microsoft.com/office/drawing/2014/main" id="{1ADD8EA6-D105-955F-4C8E-501A57525F9C}"/>
              </a:ext>
            </a:extLst>
          </p:cNvPr>
          <p:cNvGraphicFramePr>
            <a:graphicFrameLocks noGrp="1"/>
          </p:cNvGraphicFramePr>
          <p:nvPr>
            <p:extLst>
              <p:ext uri="{D42A27DB-BD31-4B8C-83A1-F6EECF244321}">
                <p14:modId xmlns:p14="http://schemas.microsoft.com/office/powerpoint/2010/main" val="4043482706"/>
              </p:ext>
            </p:extLst>
          </p:nvPr>
        </p:nvGraphicFramePr>
        <p:xfrm>
          <a:off x="24674" y="1476806"/>
          <a:ext cx="12017476" cy="4109856"/>
        </p:xfrm>
        <a:graphic>
          <a:graphicData uri="http://schemas.openxmlformats.org/drawingml/2006/table">
            <a:tbl>
              <a:tblPr/>
              <a:tblGrid>
                <a:gridCol w="2656395">
                  <a:extLst>
                    <a:ext uri="{9D8B030D-6E8A-4147-A177-3AD203B41FA5}">
                      <a16:colId xmlns:a16="http://schemas.microsoft.com/office/drawing/2014/main" val="2930713079"/>
                    </a:ext>
                  </a:extLst>
                </a:gridCol>
                <a:gridCol w="1693621">
                  <a:extLst>
                    <a:ext uri="{9D8B030D-6E8A-4147-A177-3AD203B41FA5}">
                      <a16:colId xmlns:a16="http://schemas.microsoft.com/office/drawing/2014/main" val="2882289855"/>
                    </a:ext>
                  </a:extLst>
                </a:gridCol>
                <a:gridCol w="2695078">
                  <a:extLst>
                    <a:ext uri="{9D8B030D-6E8A-4147-A177-3AD203B41FA5}">
                      <a16:colId xmlns:a16="http://schemas.microsoft.com/office/drawing/2014/main" val="519368024"/>
                    </a:ext>
                  </a:extLst>
                </a:gridCol>
                <a:gridCol w="2486191">
                  <a:extLst>
                    <a:ext uri="{9D8B030D-6E8A-4147-A177-3AD203B41FA5}">
                      <a16:colId xmlns:a16="http://schemas.microsoft.com/office/drawing/2014/main" val="2013685639"/>
                    </a:ext>
                  </a:extLst>
                </a:gridCol>
                <a:gridCol w="2486191">
                  <a:extLst>
                    <a:ext uri="{9D8B030D-6E8A-4147-A177-3AD203B41FA5}">
                      <a16:colId xmlns:a16="http://schemas.microsoft.com/office/drawing/2014/main" val="3381615607"/>
                    </a:ext>
                  </a:extLst>
                </a:gridCol>
              </a:tblGrid>
              <a:tr h="144696">
                <a:tc>
                  <a:txBody>
                    <a:bodyPr/>
                    <a:lstStyle/>
                    <a:p>
                      <a:pPr algn="ctr" fontAlgn="t">
                        <a:buNone/>
                      </a:pPr>
                      <a:r>
                        <a:rPr lang="en-IN" sz="1050" b="1" i="0" u="none" strike="noStrike" dirty="0">
                          <a:solidFill>
                            <a:schemeClr val="bg1"/>
                          </a:solidFill>
                          <a:effectLst/>
                          <a:latin typeface="Calibri" panose="020F0502020204030204" pitchFamily="34" charset="0"/>
                        </a:rPr>
                        <a:t>Paper Details</a:t>
                      </a:r>
                      <a:endParaRPr lang="en-IN" sz="1050" b="0" i="0" u="none" strike="noStrike" dirty="0">
                        <a:solidFill>
                          <a:schemeClr val="bg1"/>
                        </a:solidFill>
                        <a:effectLst/>
                        <a:latin typeface="Arial" panose="020B0604020202020204" pitchFamily="34" charset="0"/>
                      </a:endParaRPr>
                    </a:p>
                  </a:txBody>
                  <a:tcPr marL="3934" marR="3934" marT="3934" marB="0" anchor="ctr">
                    <a:lnL>
                      <a:noFill/>
                    </a:lnL>
                    <a:lnR>
                      <a:noFill/>
                    </a:lnR>
                    <a:lnT>
                      <a:noFill/>
                    </a:lnT>
                    <a:lnB w="6350" cap="flat" cmpd="sng" algn="ctr">
                      <a:solidFill>
                        <a:srgbClr val="000000"/>
                      </a:solidFill>
                      <a:prstDash val="solid"/>
                      <a:round/>
                      <a:headEnd type="none" w="med" len="med"/>
                      <a:tailEnd type="none" w="med" len="med"/>
                    </a:lnB>
                    <a:solidFill>
                      <a:schemeClr val="accent5">
                        <a:lumMod val="50000"/>
                      </a:schemeClr>
                    </a:solidFill>
                  </a:tcPr>
                </a:tc>
                <a:tc>
                  <a:txBody>
                    <a:bodyPr/>
                    <a:lstStyle/>
                    <a:p>
                      <a:pPr algn="ctr" fontAlgn="t">
                        <a:buNone/>
                      </a:pPr>
                      <a:r>
                        <a:rPr lang="en-US" sz="900" b="1" i="0" u="none" strike="noStrike" dirty="0">
                          <a:solidFill>
                            <a:schemeClr val="bg1"/>
                          </a:solidFill>
                          <a:effectLst/>
                          <a:latin typeface="Calibri" panose="020F0502020204030204" pitchFamily="34" charset="0"/>
                        </a:rPr>
                        <a:t>Aim of the paper ( In One Line)</a:t>
                      </a:r>
                      <a:endParaRPr lang="en-US" sz="900" b="0" i="0" u="none" strike="noStrike" dirty="0">
                        <a:solidFill>
                          <a:schemeClr val="bg1"/>
                        </a:solidFill>
                        <a:effectLst/>
                        <a:latin typeface="Arial" panose="020B0604020202020204" pitchFamily="34" charset="0"/>
                      </a:endParaRPr>
                    </a:p>
                  </a:txBody>
                  <a:tcPr marL="3934" marR="3934" marT="3934" marB="0" anchor="ctr">
                    <a:lnL>
                      <a:noFill/>
                    </a:lnL>
                    <a:lnR>
                      <a:noFill/>
                    </a:lnR>
                    <a:lnT>
                      <a:noFill/>
                    </a:lnT>
                    <a:lnB w="6350" cap="flat" cmpd="sng" algn="ctr">
                      <a:solidFill>
                        <a:srgbClr val="000000"/>
                      </a:solidFill>
                      <a:prstDash val="solid"/>
                      <a:round/>
                      <a:headEnd type="none" w="med" len="med"/>
                      <a:tailEnd type="none" w="med" len="med"/>
                    </a:lnB>
                    <a:solidFill>
                      <a:schemeClr val="accent5">
                        <a:lumMod val="50000"/>
                      </a:schemeClr>
                    </a:solidFill>
                  </a:tcPr>
                </a:tc>
                <a:tc>
                  <a:txBody>
                    <a:bodyPr/>
                    <a:lstStyle/>
                    <a:p>
                      <a:pPr algn="ctr" fontAlgn="t">
                        <a:buNone/>
                      </a:pPr>
                      <a:r>
                        <a:rPr lang="en-IN" sz="1050" b="1" i="0" u="none" strike="noStrike" dirty="0">
                          <a:solidFill>
                            <a:schemeClr val="bg1"/>
                          </a:solidFill>
                          <a:effectLst/>
                          <a:latin typeface="Calibri" panose="020F0502020204030204" pitchFamily="34" charset="0"/>
                        </a:rPr>
                        <a:t>Method</a:t>
                      </a:r>
                      <a:endParaRPr lang="en-IN" sz="1050" b="0" i="0" u="none" strike="noStrike" dirty="0">
                        <a:solidFill>
                          <a:schemeClr val="bg1"/>
                        </a:solidFill>
                        <a:effectLst/>
                        <a:latin typeface="Arial" panose="020B0604020202020204" pitchFamily="34" charset="0"/>
                      </a:endParaRPr>
                    </a:p>
                  </a:txBody>
                  <a:tcPr marL="3934" marR="3934" marT="3934" marB="0" anchor="ctr">
                    <a:lnL>
                      <a:noFill/>
                    </a:lnL>
                    <a:lnR>
                      <a:noFill/>
                    </a:lnR>
                    <a:lnT>
                      <a:noFill/>
                    </a:lnT>
                    <a:lnB w="6350" cap="flat" cmpd="sng" algn="ctr">
                      <a:solidFill>
                        <a:srgbClr val="000000"/>
                      </a:solidFill>
                      <a:prstDash val="solid"/>
                      <a:round/>
                      <a:headEnd type="none" w="med" len="med"/>
                      <a:tailEnd type="none" w="med" len="med"/>
                    </a:lnB>
                    <a:solidFill>
                      <a:schemeClr val="accent5">
                        <a:lumMod val="50000"/>
                      </a:schemeClr>
                    </a:solidFill>
                  </a:tcPr>
                </a:tc>
                <a:tc>
                  <a:txBody>
                    <a:bodyPr/>
                    <a:lstStyle/>
                    <a:p>
                      <a:pPr algn="ctr" fontAlgn="t">
                        <a:buNone/>
                      </a:pPr>
                      <a:r>
                        <a:rPr lang="en-IN" sz="1050" b="1" i="0" u="none" strike="noStrike" dirty="0">
                          <a:solidFill>
                            <a:schemeClr val="bg1"/>
                          </a:solidFill>
                          <a:effectLst/>
                          <a:latin typeface="Calibri" panose="020F0502020204030204" pitchFamily="34" charset="0"/>
                        </a:rPr>
                        <a:t>Limitations of the paper</a:t>
                      </a:r>
                      <a:endParaRPr lang="en-IN" sz="1050" b="0" i="0" u="none" strike="noStrike" dirty="0">
                        <a:solidFill>
                          <a:schemeClr val="bg1"/>
                        </a:solidFill>
                        <a:effectLst/>
                        <a:latin typeface="Arial" panose="020B0604020202020204" pitchFamily="34" charset="0"/>
                      </a:endParaRPr>
                    </a:p>
                  </a:txBody>
                  <a:tcPr marL="3934" marR="3934" marT="3934" marB="0" anchor="ctr">
                    <a:lnL>
                      <a:noFill/>
                    </a:lnL>
                    <a:lnR>
                      <a:noFill/>
                    </a:lnR>
                    <a:lnT>
                      <a:noFill/>
                    </a:lnT>
                    <a:lnB w="6350" cap="flat" cmpd="sng" algn="ctr">
                      <a:solidFill>
                        <a:srgbClr val="000000"/>
                      </a:solidFill>
                      <a:prstDash val="solid"/>
                      <a:round/>
                      <a:headEnd type="none" w="med" len="med"/>
                      <a:tailEnd type="none" w="med" len="med"/>
                    </a:lnB>
                    <a:solidFill>
                      <a:schemeClr val="accent5">
                        <a:lumMod val="50000"/>
                      </a:schemeClr>
                    </a:solidFill>
                  </a:tcPr>
                </a:tc>
                <a:tc>
                  <a:txBody>
                    <a:bodyPr/>
                    <a:lstStyle/>
                    <a:p>
                      <a:pPr algn="ctr" fontAlgn="t">
                        <a:buNone/>
                      </a:pPr>
                      <a:r>
                        <a:rPr lang="en-IN" sz="1050" dirty="0">
                          <a:solidFill>
                            <a:schemeClr val="bg1"/>
                          </a:solidFill>
                          <a:latin typeface="Times New Roman" panose="02020603050405020304" pitchFamily="18" charset="0"/>
                          <a:cs typeface="Times New Roman" panose="02020603050405020304" pitchFamily="18" charset="0"/>
                        </a:rPr>
                        <a:t>Relation to Project Hypothesis</a:t>
                      </a:r>
                      <a:endParaRPr lang="en-IN" sz="1050" b="0" i="0" u="none" strike="noStrike" dirty="0">
                        <a:solidFill>
                          <a:schemeClr val="bg1"/>
                        </a:solidFill>
                        <a:effectLst/>
                        <a:latin typeface="Times New Roman" panose="02020603050405020304" pitchFamily="18" charset="0"/>
                        <a:cs typeface="Times New Roman" panose="02020603050405020304" pitchFamily="18" charset="0"/>
                      </a:endParaRPr>
                    </a:p>
                  </a:txBody>
                  <a:tcPr marL="3934" marR="3934" marT="3934" marB="0" anchor="ctr">
                    <a:lnL>
                      <a:noFill/>
                    </a:lnL>
                    <a:lnR>
                      <a:noFill/>
                    </a:lnR>
                    <a:lnT>
                      <a:noFill/>
                    </a:lnT>
                    <a:lnB w="6350" cap="flat" cmpd="sng" algn="ctr">
                      <a:solidFill>
                        <a:srgbClr val="000000"/>
                      </a:solidFill>
                      <a:prstDash val="solid"/>
                      <a:round/>
                      <a:headEnd type="none" w="med" len="med"/>
                      <a:tailEnd type="none" w="med" len="med"/>
                    </a:lnB>
                    <a:solidFill>
                      <a:schemeClr val="accent5">
                        <a:lumMod val="50000"/>
                      </a:schemeClr>
                    </a:solidFill>
                  </a:tcPr>
                </a:tc>
                <a:extLst>
                  <a:ext uri="{0D108BD9-81ED-4DB2-BD59-A6C34878D82A}">
                    <a16:rowId xmlns:a16="http://schemas.microsoft.com/office/drawing/2014/main" val="384081904"/>
                  </a:ext>
                </a:extLst>
              </a:tr>
              <a:tr h="675967">
                <a:tc>
                  <a:txBody>
                    <a:bodyPr/>
                    <a:lstStyle/>
                    <a:p>
                      <a:pPr algn="ctr" fontAlgn="t">
                        <a:buNone/>
                      </a:pPr>
                      <a:r>
                        <a:rPr lang="en-US" sz="1000" b="0" i="0" u="none" strike="noStrike" dirty="0">
                          <a:solidFill>
                            <a:srgbClr val="000000"/>
                          </a:solidFill>
                          <a:effectLst/>
                          <a:latin typeface="Calibri" panose="020F0502020204030204" pitchFamily="34" charset="0"/>
                        </a:rPr>
                        <a:t>FinRL: Adaptive Model Selection for Reinforcement Learning in Stock Trading </a:t>
                      </a:r>
                      <a:br>
                        <a:rPr lang="en-US" sz="1000" b="0" i="0" u="none" strike="noStrike" dirty="0">
                          <a:solidFill>
                            <a:srgbClr val="000000"/>
                          </a:solidFill>
                          <a:effectLst/>
                          <a:latin typeface="Calibri" panose="020F0502020204030204" pitchFamily="34" charset="0"/>
                        </a:rPr>
                      </a:br>
                      <a:r>
                        <a:rPr lang="en-US" sz="1000" b="0" i="0" u="none" strike="noStrike" dirty="0">
                          <a:solidFill>
                            <a:srgbClr val="000000"/>
                          </a:solidFill>
                          <a:effectLst/>
                          <a:latin typeface="Calibri" panose="020F0502020204030204" pitchFamily="34" charset="0"/>
                        </a:rPr>
                        <a:t>Link: https://ieeexplore.ieee.org/document/11038809 </a:t>
                      </a:r>
                      <a:br>
                        <a:rPr lang="en-US" sz="1000" b="0" i="0" u="none" strike="noStrike" dirty="0">
                          <a:solidFill>
                            <a:srgbClr val="000000"/>
                          </a:solidFill>
                          <a:effectLst/>
                          <a:latin typeface="Calibri" panose="020F0502020204030204" pitchFamily="34" charset="0"/>
                        </a:rPr>
                      </a:br>
                      <a:r>
                        <a:rPr lang="en-US" sz="1000" b="0" i="0" u="none" strike="noStrike" dirty="0">
                          <a:solidFill>
                            <a:srgbClr val="000000"/>
                          </a:solidFill>
                          <a:effectLst/>
                          <a:latin typeface="Calibri" panose="020F0502020204030204" pitchFamily="34" charset="0"/>
                        </a:rPr>
                        <a:t>Year 2025</a:t>
                      </a:r>
                      <a:endParaRPr lang="en-US" sz="100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t">
                        <a:buNone/>
                      </a:pPr>
                      <a:r>
                        <a:rPr lang="en-US" sz="1050" dirty="0"/>
                        <a:t>Create market-adaptive trading system selecting models based on bull/bear market trends.</a:t>
                      </a:r>
                      <a:endParaRPr lang="en-US" sz="105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t">
                        <a:buNone/>
                      </a:pPr>
                      <a:r>
                        <a:rPr lang="en-US" sz="1050" dirty="0"/>
                        <a:t>FinRL-DeepSeek using dynamic RL agents and LLM sentiment for market-specific trading</a:t>
                      </a:r>
                      <a:endParaRPr lang="en-IN" sz="105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t">
                        <a:buNone/>
                      </a:pPr>
                      <a:r>
                        <a:rPr lang="en-US" sz="1050" dirty="0"/>
                        <a:t>High computational costs, latency in switching, and dependency on real-time news data.</a:t>
                      </a:r>
                      <a:endParaRPr lang="en-IN" sz="105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t">
                        <a:buNone/>
                      </a:pPr>
                      <a:r>
                        <a:rPr lang="en-US" sz="1050" b="1" dirty="0"/>
                        <a:t>Supports</a:t>
                      </a:r>
                      <a:r>
                        <a:rPr lang="en-US" sz="1050" dirty="0"/>
                        <a:t> — Demonstrates adaptive model selection aligned with dynamic, explainable decision systems</a:t>
                      </a:r>
                      <a:endParaRPr lang="en-IN" sz="105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35714358"/>
                  </a:ext>
                </a:extLst>
              </a:tr>
              <a:tr h="712819">
                <a:tc>
                  <a:txBody>
                    <a:bodyPr/>
                    <a:lstStyle/>
                    <a:p>
                      <a:pPr algn="ctr" fontAlgn="t">
                        <a:buNone/>
                      </a:pPr>
                      <a:r>
                        <a:rPr lang="en-US" sz="1000" b="0" i="0" u="none" strike="noStrike" dirty="0">
                          <a:solidFill>
                            <a:srgbClr val="000000"/>
                          </a:solidFill>
                          <a:effectLst/>
                          <a:latin typeface="Calibri" panose="020F0502020204030204" pitchFamily="34" charset="0"/>
                        </a:rPr>
                        <a:t>A Novel RMS-Driven Deep Reinforcement Learning for Optimized Portfolio Management in Stock Trading </a:t>
                      </a:r>
                      <a:br>
                        <a:rPr lang="en-US" sz="1000" b="0" i="0" u="none" strike="noStrike" dirty="0">
                          <a:solidFill>
                            <a:srgbClr val="000000"/>
                          </a:solidFill>
                          <a:effectLst/>
                          <a:latin typeface="Calibri" panose="020F0502020204030204" pitchFamily="34" charset="0"/>
                        </a:rPr>
                      </a:br>
                      <a:r>
                        <a:rPr lang="en-US" sz="1000" b="0" i="0" u="none" strike="noStrike" dirty="0">
                          <a:solidFill>
                            <a:srgbClr val="000000"/>
                          </a:solidFill>
                          <a:effectLst/>
                          <a:latin typeface="Calibri" panose="020F0502020204030204" pitchFamily="34" charset="0"/>
                        </a:rPr>
                        <a:t>Link: https://ieeexplore.ieee.org/document/10904473 </a:t>
                      </a:r>
                      <a:br>
                        <a:rPr lang="en-US" sz="1000" b="0" i="0" u="none" strike="noStrike" dirty="0">
                          <a:solidFill>
                            <a:srgbClr val="000000"/>
                          </a:solidFill>
                          <a:effectLst/>
                          <a:latin typeface="Calibri" panose="020F0502020204030204" pitchFamily="34" charset="0"/>
                        </a:rPr>
                      </a:br>
                      <a:r>
                        <a:rPr lang="en-US" sz="1000" b="0" i="0" u="none" strike="noStrike" dirty="0">
                          <a:solidFill>
                            <a:srgbClr val="000000"/>
                          </a:solidFill>
                          <a:effectLst/>
                          <a:latin typeface="Calibri" panose="020F0502020204030204" pitchFamily="34" charset="0"/>
                        </a:rPr>
                        <a:t>Year 2025</a:t>
                      </a:r>
                      <a:endParaRPr lang="en-US" sz="100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t">
                        <a:buNone/>
                      </a:pPr>
                      <a:r>
                        <a:rPr lang="en-US" sz="1050" dirty="0"/>
                        <a:t>Optimize portfolio management using multi-source signals and risk-aware reward functions</a:t>
                      </a:r>
                      <a:endParaRPr lang="en-US" sz="105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t">
                        <a:buNone/>
                      </a:pPr>
                      <a:r>
                        <a:rPr lang="en-US" sz="1050" dirty="0"/>
                        <a:t>A2C, DDPG, and PPO agents using historical data, technical indicators, and sentiment.</a:t>
                      </a:r>
                      <a:endParaRPr lang="en-IN" sz="105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t">
                        <a:buNone/>
                      </a:pPr>
                      <a:r>
                        <a:rPr lang="en-US" sz="1050" dirty="0"/>
                        <a:t>Limited market testing, lacks real-time validation, and relies on daily data.</a:t>
                      </a:r>
                      <a:endParaRPr lang="en-US" sz="105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t">
                        <a:buNone/>
                      </a:pPr>
                      <a:r>
                        <a:rPr lang="en-US" sz="1050" b="1" dirty="0"/>
                        <a:t>Supports</a:t>
                      </a:r>
                      <a:r>
                        <a:rPr lang="en-US" sz="1050" dirty="0"/>
                        <a:t> — Shows adaptability and risk-awareness but limited explainability</a:t>
                      </a:r>
                      <a:endParaRPr lang="en-US" sz="105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96212143"/>
                  </a:ext>
                </a:extLst>
              </a:tr>
              <a:tr h="810465">
                <a:tc>
                  <a:txBody>
                    <a:bodyPr/>
                    <a:lstStyle/>
                    <a:p>
                      <a:pPr algn="ctr" fontAlgn="t">
                        <a:buNone/>
                      </a:pPr>
                      <a:r>
                        <a:rPr lang="en-US" sz="1000" b="0" i="0" u="none" strike="noStrike" dirty="0">
                          <a:solidFill>
                            <a:srgbClr val="000000"/>
                          </a:solidFill>
                          <a:effectLst/>
                          <a:latin typeface="Calibri" panose="020F0502020204030204" pitchFamily="34" charset="0"/>
                        </a:rPr>
                        <a:t>Magic Net: Memory-Aware Graph Interactive Causal Network for Multivariate Stock Price Movement Prediction</a:t>
                      </a:r>
                      <a:br>
                        <a:rPr lang="en-US" sz="1000" b="0" i="0" u="none" strike="noStrike" dirty="0">
                          <a:solidFill>
                            <a:srgbClr val="000000"/>
                          </a:solidFill>
                          <a:effectLst/>
                          <a:latin typeface="Calibri" panose="020F0502020204030204" pitchFamily="34" charset="0"/>
                        </a:rPr>
                      </a:br>
                      <a:r>
                        <a:rPr lang="en-US" sz="1000" b="0" i="0" u="none" strike="noStrike" dirty="0">
                          <a:solidFill>
                            <a:srgbClr val="000000"/>
                          </a:solidFill>
                          <a:effectLst/>
                          <a:latin typeface="Calibri" panose="020F0502020204030204" pitchFamily="34" charset="0"/>
                        </a:rPr>
                        <a:t> Link: https://ieeexplore.ieee.org/document/10834555 </a:t>
                      </a:r>
                      <a:br>
                        <a:rPr lang="en-US" sz="1000" b="0" i="0" u="none" strike="noStrike" dirty="0">
                          <a:solidFill>
                            <a:srgbClr val="000000"/>
                          </a:solidFill>
                          <a:effectLst/>
                          <a:latin typeface="Calibri" panose="020F0502020204030204" pitchFamily="34" charset="0"/>
                        </a:rPr>
                      </a:br>
                      <a:r>
                        <a:rPr lang="en-US" sz="1000" b="0" i="0" u="none" strike="noStrike" dirty="0">
                          <a:solidFill>
                            <a:srgbClr val="000000"/>
                          </a:solidFill>
                          <a:effectLst/>
                          <a:latin typeface="Calibri" panose="020F0502020204030204" pitchFamily="34" charset="0"/>
                        </a:rPr>
                        <a:t>+A5Year 2025</a:t>
                      </a:r>
                      <a:endParaRPr lang="en-US" sz="100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t">
                        <a:buNone/>
                      </a:pPr>
                      <a:r>
                        <a:rPr lang="en-US" sz="1050" dirty="0"/>
                        <a:t>Predict multivariate movements using causal correlations and temporal text memory.</a:t>
                      </a:r>
                      <a:endParaRPr lang="en-US" sz="105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t">
                        <a:buNone/>
                      </a:pPr>
                      <a:r>
                        <a:rPr lang="en-US" sz="1050" dirty="0"/>
                        <a:t>Graph interactive causal network incorporating text memory and hierarchical dependencies</a:t>
                      </a:r>
                      <a:endParaRPr lang="en-IN" sz="105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t">
                        <a:buNone/>
                      </a:pPr>
                      <a:r>
                        <a:rPr lang="en-US" sz="1050" dirty="0"/>
                        <a:t>High computational complexity and scalability issues with large numbers of stocks.</a:t>
                      </a:r>
                      <a:endParaRPr lang="en-US" sz="105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t">
                        <a:buNone/>
                      </a:pPr>
                      <a:r>
                        <a:rPr lang="en-US" sz="1050" b="1" dirty="0"/>
                        <a:t>Strongly Supports</a:t>
                      </a:r>
                      <a:r>
                        <a:rPr lang="en-US" sz="1050" dirty="0"/>
                        <a:t> — Introduces causal reasoning and interpretability beyond black-box prediction</a:t>
                      </a:r>
                      <a:endParaRPr lang="en-US" sz="105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854699547"/>
                  </a:ext>
                </a:extLst>
              </a:tr>
              <a:tr h="729766">
                <a:tc>
                  <a:txBody>
                    <a:bodyPr/>
                    <a:lstStyle/>
                    <a:p>
                      <a:pPr algn="ctr" fontAlgn="t">
                        <a:buNone/>
                      </a:pPr>
                      <a:r>
                        <a:rPr lang="en-US" sz="1000" b="0" i="0" u="none" strike="noStrike" dirty="0">
                          <a:solidFill>
                            <a:srgbClr val="000000"/>
                          </a:solidFill>
                          <a:effectLst/>
                          <a:latin typeface="Calibri" panose="020F0502020204030204" pitchFamily="34" charset="0"/>
                        </a:rPr>
                        <a:t>Stock Market Analysis and Price Prediction</a:t>
                      </a:r>
                      <a:br>
                        <a:rPr lang="en-US" sz="1000" b="0" i="0" u="none" strike="noStrike" dirty="0">
                          <a:solidFill>
                            <a:srgbClr val="000000"/>
                          </a:solidFill>
                          <a:effectLst/>
                          <a:latin typeface="Calibri" panose="020F0502020204030204" pitchFamily="34" charset="0"/>
                        </a:rPr>
                      </a:br>
                      <a:r>
                        <a:rPr lang="en-US" sz="1000" b="0" i="0" u="none" strike="noStrike" dirty="0">
                          <a:solidFill>
                            <a:srgbClr val="000000"/>
                          </a:solidFill>
                          <a:effectLst/>
                          <a:latin typeface="Calibri" panose="020F0502020204030204" pitchFamily="34" charset="0"/>
                        </a:rPr>
                        <a:t>Link: https://ieeexplore.ieee.org/document/11031782 </a:t>
                      </a:r>
                      <a:br>
                        <a:rPr lang="en-US" sz="1000" b="0" i="0" u="none" strike="noStrike" dirty="0">
                          <a:solidFill>
                            <a:srgbClr val="000000"/>
                          </a:solidFill>
                          <a:effectLst/>
                          <a:latin typeface="Calibri" panose="020F0502020204030204" pitchFamily="34" charset="0"/>
                        </a:rPr>
                      </a:br>
                      <a:r>
                        <a:rPr lang="en-US" sz="1000" b="0" i="0" u="none" strike="noStrike" dirty="0">
                          <a:solidFill>
                            <a:srgbClr val="000000"/>
                          </a:solidFill>
                          <a:effectLst/>
                          <a:latin typeface="Calibri" panose="020F0502020204030204" pitchFamily="34" charset="0"/>
                        </a:rPr>
                        <a:t>Year 2025</a:t>
                      </a:r>
                      <a:endParaRPr lang="en-US" sz="100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t">
                        <a:buNone/>
                      </a:pPr>
                      <a:r>
                        <a:rPr lang="en-US" sz="1050" dirty="0"/>
                        <a:t>Enhance forecasting accuracy by integrating fundamental, technical, and deep learning methods.</a:t>
                      </a:r>
                      <a:endParaRPr lang="en-US" sz="105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t">
                        <a:buNone/>
                      </a:pPr>
                      <a:r>
                        <a:rPr lang="en-US" sz="1050" dirty="0"/>
                        <a:t>Hybrid framework combining Logistic Regression, KNN, and LSTM for layered predictions</a:t>
                      </a:r>
                      <a:endParaRPr lang="en-US" sz="105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t">
                        <a:buNone/>
                      </a:pPr>
                      <a:r>
                        <a:rPr lang="en-US" sz="1050" dirty="0"/>
                        <a:t>High training complexity and significant dependency on data quality and tuning.</a:t>
                      </a:r>
                      <a:endParaRPr lang="en-US" sz="105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t">
                        <a:buNone/>
                      </a:pPr>
                      <a:r>
                        <a:rPr lang="en-US" sz="1050" b="1" dirty="0"/>
                        <a:t>Alternative Hypothesis</a:t>
                      </a:r>
                      <a:r>
                        <a:rPr lang="en-US" sz="1050" dirty="0"/>
                        <a:t> — Focuses on accuracy-driven hybrid models with limited explainability</a:t>
                      </a:r>
                      <a:endParaRPr lang="en-US" sz="105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30799923"/>
                  </a:ext>
                </a:extLst>
              </a:tr>
              <a:tr h="541468">
                <a:tc>
                  <a:txBody>
                    <a:bodyPr/>
                    <a:lstStyle/>
                    <a:p>
                      <a:pPr algn="ctr" fontAlgn="t">
                        <a:buNone/>
                      </a:pPr>
                      <a:r>
                        <a:rPr lang="en-US" sz="1000" b="0" i="0" u="none" strike="noStrike" dirty="0">
                          <a:solidFill>
                            <a:srgbClr val="000000"/>
                          </a:solidFill>
                          <a:effectLst/>
                          <a:latin typeface="Calibri" panose="020F0502020204030204" pitchFamily="34" charset="0"/>
                        </a:rPr>
                        <a:t>Portfolio Research Based on LSTM Model </a:t>
                      </a:r>
                      <a:br>
                        <a:rPr lang="en-US" sz="1000" b="0" i="0" u="none" strike="noStrike" dirty="0">
                          <a:solidFill>
                            <a:srgbClr val="000000"/>
                          </a:solidFill>
                          <a:effectLst/>
                          <a:latin typeface="Calibri" panose="020F0502020204030204" pitchFamily="34" charset="0"/>
                        </a:rPr>
                      </a:br>
                      <a:r>
                        <a:rPr lang="en-US" sz="1000" b="0" i="0" u="none" strike="noStrike" dirty="0">
                          <a:solidFill>
                            <a:srgbClr val="000000"/>
                          </a:solidFill>
                          <a:effectLst/>
                          <a:latin typeface="Calibri" panose="020F0502020204030204" pitchFamily="34" charset="0"/>
                        </a:rPr>
                        <a:t>Link: https://ieeexplore.ieee.org/document/11075488 </a:t>
                      </a:r>
                      <a:br>
                        <a:rPr lang="en-US" sz="1000" b="0" i="0" u="none" strike="noStrike" dirty="0">
                          <a:solidFill>
                            <a:srgbClr val="000000"/>
                          </a:solidFill>
                          <a:effectLst/>
                          <a:latin typeface="Calibri" panose="020F0502020204030204" pitchFamily="34" charset="0"/>
                        </a:rPr>
                      </a:br>
                      <a:r>
                        <a:rPr lang="en-US" sz="1000" b="0" i="0" u="none" strike="noStrike" dirty="0">
                          <a:solidFill>
                            <a:srgbClr val="000000"/>
                          </a:solidFill>
                          <a:effectLst/>
                          <a:latin typeface="Calibri" panose="020F0502020204030204" pitchFamily="34" charset="0"/>
                        </a:rPr>
                        <a:t>Year 2025</a:t>
                      </a:r>
                      <a:endParaRPr lang="en-US" sz="100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t">
                        <a:buNone/>
                      </a:pPr>
                      <a:r>
                        <a:rPr lang="en-US" sz="1050" dirty="0"/>
                        <a:t>Predict CSI 300 prices and construct portfolios using LSTM neural networks.</a:t>
                      </a:r>
                      <a:endParaRPr lang="en-US" sz="105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t">
                        <a:buNone/>
                      </a:pPr>
                      <a:r>
                        <a:rPr lang="en-US" sz="1050" dirty="0"/>
                        <a:t>LSTM neural network trained on historical price data for top index constituents.</a:t>
                      </a:r>
                      <a:endParaRPr lang="en-IN" sz="105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t">
                        <a:buNone/>
                      </a:pPr>
                      <a:r>
                        <a:rPr lang="en-US" sz="1050" dirty="0"/>
                        <a:t>Restricted scope to top 10 stocks and lacks external sentiment factors.</a:t>
                      </a:r>
                      <a:endParaRPr lang="en-US" sz="105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t">
                        <a:buNone/>
                      </a:pPr>
                      <a:r>
                        <a:rPr lang="en-US" sz="1050" b="1" dirty="0"/>
                        <a:t>Alternative Hypothesis</a:t>
                      </a:r>
                      <a:r>
                        <a:rPr lang="en-US" sz="1050" dirty="0"/>
                        <a:t> — Emphasizes predictive performance over transparency and uncertainty handling</a:t>
                      </a:r>
                      <a:endParaRPr lang="en-US" sz="1050" b="0" i="0" u="none" strike="noStrike" dirty="0">
                        <a:effectLst/>
                        <a:latin typeface="Arial" panose="020B0604020202020204" pitchFamily="34" charset="0"/>
                      </a:endParaRPr>
                    </a:p>
                  </a:txBody>
                  <a:tcPr marL="3934" marR="3934" marT="3934"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19132869"/>
                  </a:ext>
                </a:extLst>
              </a:tr>
            </a:tbl>
          </a:graphicData>
        </a:graphic>
      </p:graphicFrame>
      <p:sp>
        <p:nvSpPr>
          <p:cNvPr id="7" name="TextBox 6">
            <a:extLst>
              <a:ext uri="{FF2B5EF4-FFF2-40B4-BE49-F238E27FC236}">
                <a16:creationId xmlns:a16="http://schemas.microsoft.com/office/drawing/2014/main" id="{FA9688FA-1479-42B4-A811-746D906F8F71}"/>
              </a:ext>
            </a:extLst>
          </p:cNvPr>
          <p:cNvSpPr txBox="1"/>
          <p:nvPr/>
        </p:nvSpPr>
        <p:spPr>
          <a:xfrm>
            <a:off x="0" y="5799372"/>
            <a:ext cx="12192000" cy="523220"/>
          </a:xfrm>
          <a:prstGeom prst="rect">
            <a:avLst/>
          </a:prstGeom>
          <a:noFill/>
        </p:spPr>
        <p:txBody>
          <a:bodyPr wrap="square">
            <a:spAutoFit/>
          </a:bodyPr>
          <a:lstStyle/>
          <a:p>
            <a:r>
              <a:rPr lang="en-US" dirty="0"/>
              <a:t>Overall, the literature indicates that while accuracy-driven and hybrid prediction models perform well under stable conditions, adaptive and explainability-first approaches provide stronger robustness, trust, and decision reliability in volatile market environments, which directly motivates the proposed system.</a:t>
            </a:r>
            <a:endParaRPr lang="en-IN" dirty="0"/>
          </a:p>
        </p:txBody>
      </p:sp>
      <p:sp>
        <p:nvSpPr>
          <p:cNvPr id="2" name="Google Shape;121;p2">
            <a:extLst>
              <a:ext uri="{FF2B5EF4-FFF2-40B4-BE49-F238E27FC236}">
                <a16:creationId xmlns:a16="http://schemas.microsoft.com/office/drawing/2014/main" id="{5C16BE99-FB39-CEF7-F0AC-75F920C2D9CA}"/>
              </a:ext>
            </a:extLst>
          </p:cNvPr>
          <p:cNvSpPr txBox="1"/>
          <p:nvPr/>
        </p:nvSpPr>
        <p:spPr>
          <a:xfrm>
            <a:off x="24674" y="104475"/>
            <a:ext cx="6662056" cy="339662"/>
          </a:xfrm>
          <a:prstGeom prst="rect">
            <a:avLst/>
          </a:prstGeom>
          <a:noFill/>
          <a:ln>
            <a:noFill/>
          </a:ln>
        </p:spPr>
        <p:txBody>
          <a:bodyPr spcFirstLastPara="1" wrap="square" lIns="91425" tIns="45700" rIns="91425" bIns="45700" anchor="ctr" anchorCtr="0">
            <a:noAutofit/>
          </a:bodyPr>
          <a:lstStyle/>
          <a:p>
            <a:pPr lvl="0" algn="ctr">
              <a:buClr>
                <a:srgbClr val="888888"/>
              </a:buClr>
              <a:buSzPts val="1200"/>
            </a:pPr>
            <a:r>
              <a:rPr lang="en-US" altLang="en-US" sz="1200" b="1" dirty="0">
                <a:latin typeface="Times New Roman" panose="02020603050405020304" pitchFamily="18" charset="0"/>
                <a:cs typeface="Times New Roman" panose="02020603050405020304" pitchFamily="18" charset="0"/>
                <a:sym typeface="Times New Roman" panose="02020603050405020304" pitchFamily="18" charset="0"/>
              </a:rPr>
              <a:t>Toward Trustworthy Stock Prediction : A Self-Aware Multimodal Quant AI Framework</a:t>
            </a:r>
            <a:endParaRPr sz="1800" b="1" i="0" u="none" strike="noStrike" cap="none" dirty="0">
              <a:solidFill>
                <a:schemeClr val="dk1"/>
              </a:solidFill>
              <a:latin typeface="Calibri"/>
              <a:ea typeface="Calibri"/>
              <a:cs typeface="Calibri"/>
              <a:sym typeface="Calibri"/>
            </a:endParaRPr>
          </a:p>
        </p:txBody>
      </p:sp>
      <p:sp>
        <p:nvSpPr>
          <p:cNvPr id="3" name="Google Shape;96;p3">
            <a:extLst>
              <a:ext uri="{FF2B5EF4-FFF2-40B4-BE49-F238E27FC236}">
                <a16:creationId xmlns:a16="http://schemas.microsoft.com/office/drawing/2014/main" id="{BD2B3EB8-8F5E-0322-E490-CD8103875A7C}"/>
              </a:ext>
            </a:extLst>
          </p:cNvPr>
          <p:cNvSpPr txBox="1">
            <a:spLocks noChangeArrowheads="1"/>
          </p:cNvSpPr>
          <p:nvPr/>
        </p:nvSpPr>
        <p:spPr bwMode="auto">
          <a:xfrm>
            <a:off x="4084637" y="6547954"/>
            <a:ext cx="4022725" cy="276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45699" tIns="45699" rIns="45699" bIns="45699" anchor="ctr">
            <a:spAutoFit/>
          </a:bodyP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Adishree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Gupta_Bhumika</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Lokare_Bhavani</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S_Akshat</a:t>
            </a:r>
            <a:endPar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endParaRPr>
          </a:p>
        </p:txBody>
      </p:sp>
    </p:spTree>
    <p:extLst>
      <p:ext uri="{BB962C8B-B14F-4D97-AF65-F5344CB8AC3E}">
        <p14:creationId xmlns:p14="http://schemas.microsoft.com/office/powerpoint/2010/main" val="2188206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EBCBF6-61AC-02D0-7477-62A65FBACB1E}"/>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300393C-780A-FBE6-F1E8-7609482EC1D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a:p>
        </p:txBody>
      </p:sp>
      <p:sp>
        <p:nvSpPr>
          <p:cNvPr id="2" name="Rectangle 2">
            <a:extLst>
              <a:ext uri="{FF2B5EF4-FFF2-40B4-BE49-F238E27FC236}">
                <a16:creationId xmlns:a16="http://schemas.microsoft.com/office/drawing/2014/main" id="{81C8F47F-8432-C211-EB63-D32CA1AE4D52}"/>
              </a:ext>
            </a:extLst>
          </p:cNvPr>
          <p:cNvSpPr>
            <a:spLocks noChangeArrowheads="1"/>
          </p:cNvSpPr>
          <p:nvPr/>
        </p:nvSpPr>
        <p:spPr bwMode="auto">
          <a:xfrm>
            <a:off x="649288" y="5050973"/>
            <a:ext cx="1600200" cy="1050925"/>
          </a:xfrm>
          <a:prstGeom prst="rect">
            <a:avLst/>
          </a:prstGeom>
          <a:solidFill>
            <a:srgbClr val="1F4E79"/>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endParaRPr lang="en-US" altLang="en-US">
              <a:solidFill>
                <a:srgbClr val="FFFFFF"/>
              </a:solidFill>
            </a:endParaRPr>
          </a:p>
        </p:txBody>
      </p:sp>
      <p:sp>
        <p:nvSpPr>
          <p:cNvPr id="3" name="Rectangle 3">
            <a:extLst>
              <a:ext uri="{FF2B5EF4-FFF2-40B4-BE49-F238E27FC236}">
                <a16:creationId xmlns:a16="http://schemas.microsoft.com/office/drawing/2014/main" id="{35088551-F99D-E468-A734-6D6422692757}"/>
              </a:ext>
            </a:extLst>
          </p:cNvPr>
          <p:cNvSpPr>
            <a:spLocks noChangeArrowheads="1"/>
          </p:cNvSpPr>
          <p:nvPr/>
        </p:nvSpPr>
        <p:spPr bwMode="auto">
          <a:xfrm>
            <a:off x="649288" y="3422198"/>
            <a:ext cx="1600200" cy="1050925"/>
          </a:xfrm>
          <a:prstGeom prst="rect">
            <a:avLst/>
          </a:prstGeom>
          <a:solidFill>
            <a:srgbClr val="1F4E79"/>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endParaRPr lang="en-US" altLang="en-US">
              <a:solidFill>
                <a:srgbClr val="FFFFFF"/>
              </a:solidFill>
            </a:endParaRPr>
          </a:p>
        </p:txBody>
      </p:sp>
      <p:sp>
        <p:nvSpPr>
          <p:cNvPr id="5" name="Rectangle 4">
            <a:extLst>
              <a:ext uri="{FF2B5EF4-FFF2-40B4-BE49-F238E27FC236}">
                <a16:creationId xmlns:a16="http://schemas.microsoft.com/office/drawing/2014/main" id="{4CF5392F-E61F-E2F9-4D25-1019F78AEB9A}"/>
              </a:ext>
            </a:extLst>
          </p:cNvPr>
          <p:cNvSpPr>
            <a:spLocks noChangeArrowheads="1"/>
          </p:cNvSpPr>
          <p:nvPr/>
        </p:nvSpPr>
        <p:spPr bwMode="auto">
          <a:xfrm>
            <a:off x="685800" y="1831523"/>
            <a:ext cx="1600200" cy="1049338"/>
          </a:xfrm>
          <a:prstGeom prst="rect">
            <a:avLst/>
          </a:prstGeom>
          <a:solidFill>
            <a:srgbClr val="1F4E79"/>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endParaRPr lang="en-US" altLang="en-US">
              <a:solidFill>
                <a:srgbClr val="FFFFFF"/>
              </a:solidFill>
            </a:endParaRPr>
          </a:p>
        </p:txBody>
      </p:sp>
      <p:sp>
        <p:nvSpPr>
          <p:cNvPr id="6" name="Google Shape;109;p3">
            <a:extLst>
              <a:ext uri="{FF2B5EF4-FFF2-40B4-BE49-F238E27FC236}">
                <a16:creationId xmlns:a16="http://schemas.microsoft.com/office/drawing/2014/main" id="{F789EBAF-00E2-D24E-2010-81A2B7C66E57}"/>
              </a:ext>
            </a:extLst>
          </p:cNvPr>
          <p:cNvSpPr txBox="1">
            <a:spLocks noChangeArrowheads="1"/>
          </p:cNvSpPr>
          <p:nvPr/>
        </p:nvSpPr>
        <p:spPr>
          <a:xfrm>
            <a:off x="438150" y="1952855"/>
            <a:ext cx="1847850" cy="87267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50800" indent="127000" algn="ctr">
              <a:buFont typeface="Arial" panose="020B0604020202020204" pitchFamily="34" charset="0"/>
              <a:buNone/>
            </a:pPr>
            <a:r>
              <a:rPr lang="en-US" altLang="en-US" dirty="0">
                <a:solidFill>
                  <a:schemeClr val="bg1"/>
                </a:solidFill>
                <a:latin typeface="Times New Roman" panose="02020603050405020304" pitchFamily="18" charset="0"/>
                <a:cs typeface="Times New Roman" panose="02020603050405020304" pitchFamily="18" charset="0"/>
                <a:sym typeface="Times New Roman" panose="02020603050405020304" pitchFamily="18" charset="0"/>
              </a:rPr>
              <a:t>Lack of Real-Time   Adaptability &amp; Explainability</a:t>
            </a:r>
          </a:p>
        </p:txBody>
      </p:sp>
      <p:sp>
        <p:nvSpPr>
          <p:cNvPr id="7" name="Text 10">
            <a:extLst>
              <a:ext uri="{FF2B5EF4-FFF2-40B4-BE49-F238E27FC236}">
                <a16:creationId xmlns:a16="http://schemas.microsoft.com/office/drawing/2014/main" id="{55182C6F-AF8E-E869-10CA-A11DA3D21D56}"/>
              </a:ext>
            </a:extLst>
          </p:cNvPr>
          <p:cNvSpPr txBox="1">
            <a:spLocks noChangeArrowheads="1"/>
          </p:cNvSpPr>
          <p:nvPr/>
        </p:nvSpPr>
        <p:spPr bwMode="auto">
          <a:xfrm>
            <a:off x="2830513" y="1831523"/>
            <a:ext cx="8470900" cy="1147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0" tIns="0" rIns="0" bIns="0">
            <a:spAutoFit/>
          </a:bodyP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just" eaLnBrk="1">
              <a:lnSpc>
                <a:spcPts val="2300"/>
              </a:lnSpc>
            </a:pPr>
            <a:r>
              <a:rPr lang="en-US" altLang="en-US"/>
              <a:t>Most models are static or use simplistic dynamic triggers (e.g., bull/bear phases), failing to continuously recalibrate to live market signals. Furthermore, deep learning architectures (LSTM, GNNs, Transformers) act as "black boxes," offering no clear, auditable reasoning for their predictions, which erodes investor and regulatory trust.</a:t>
            </a:r>
          </a:p>
        </p:txBody>
      </p:sp>
      <p:sp>
        <p:nvSpPr>
          <p:cNvPr id="8" name="Google Shape;109;p3">
            <a:extLst>
              <a:ext uri="{FF2B5EF4-FFF2-40B4-BE49-F238E27FC236}">
                <a16:creationId xmlns:a16="http://schemas.microsoft.com/office/drawing/2014/main" id="{D837B2CF-D041-FEFE-EAF2-D2E0C674BCBB}"/>
              </a:ext>
            </a:extLst>
          </p:cNvPr>
          <p:cNvSpPr txBox="1">
            <a:spLocks noChangeArrowheads="1"/>
          </p:cNvSpPr>
          <p:nvPr/>
        </p:nvSpPr>
        <p:spPr bwMode="auto">
          <a:xfrm>
            <a:off x="438150" y="3557211"/>
            <a:ext cx="1847850" cy="757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45699" tIns="45699" rIns="45699" bIns="45699">
            <a:spAutoFit/>
          </a:bodyPr>
          <a:lstStyle>
            <a:lvl1pPr marL="50800" indent="1270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lnSpc>
                <a:spcPct val="90000"/>
              </a:lnSpc>
              <a:spcBef>
                <a:spcPts val="1000"/>
              </a:spcBef>
            </a:pPr>
            <a:r>
              <a:rPr lang="en-US" altLang="en-US" sz="2000" dirty="0">
                <a:solidFill>
                  <a:srgbClr val="FFFFFF"/>
                </a:solidFill>
                <a:latin typeface="Times New Roman" panose="02020603050405020304" pitchFamily="18" charset="0"/>
                <a:cs typeface="Times New Roman" panose="02020603050405020304" pitchFamily="18" charset="0"/>
                <a:sym typeface="Times New Roman" panose="02020603050405020304" pitchFamily="18" charset="0"/>
              </a:rPr>
              <a:t> </a:t>
            </a:r>
            <a:r>
              <a:rPr lang="en-US" altLang="en-US" dirty="0">
                <a:solidFill>
                  <a:srgbClr val="FFFFFF"/>
                </a:solidFill>
                <a:latin typeface="Times New Roman" panose="02020603050405020304" pitchFamily="18" charset="0"/>
                <a:cs typeface="Times New Roman" panose="02020603050405020304" pitchFamily="18" charset="0"/>
                <a:sym typeface="Times New Roman" panose="02020603050405020304" pitchFamily="18" charset="0"/>
              </a:rPr>
              <a:t>Insufficient Data Provenance &amp; Contextual Insight</a:t>
            </a:r>
          </a:p>
        </p:txBody>
      </p:sp>
      <p:sp>
        <p:nvSpPr>
          <p:cNvPr id="9" name="Google Shape;109;p3">
            <a:extLst>
              <a:ext uri="{FF2B5EF4-FFF2-40B4-BE49-F238E27FC236}">
                <a16:creationId xmlns:a16="http://schemas.microsoft.com/office/drawing/2014/main" id="{868562D3-860F-5926-C3B8-E8FC5B3BA260}"/>
              </a:ext>
            </a:extLst>
          </p:cNvPr>
          <p:cNvSpPr txBox="1">
            <a:spLocks noChangeArrowheads="1"/>
          </p:cNvSpPr>
          <p:nvPr/>
        </p:nvSpPr>
        <p:spPr bwMode="auto">
          <a:xfrm>
            <a:off x="438150" y="5149473"/>
            <a:ext cx="1847850" cy="8022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45699" tIns="45699" rIns="45699" bIns="45699">
            <a:spAutoFit/>
          </a:bodyPr>
          <a:lstStyle>
            <a:lvl1pPr marL="50800" indent="1270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lnSpc>
                <a:spcPct val="90000"/>
              </a:lnSpc>
              <a:spcBef>
                <a:spcPts val="1000"/>
              </a:spcBef>
            </a:pPr>
            <a:r>
              <a:rPr lang="en-US" altLang="en-US" dirty="0">
                <a:solidFill>
                  <a:srgbClr val="FFFFFF"/>
                </a:solidFill>
                <a:latin typeface="Times New Roman" panose="02020603050405020304" pitchFamily="18" charset="0"/>
                <a:cs typeface="Times New Roman" panose="02020603050405020304" pitchFamily="18" charset="0"/>
                <a:sym typeface="Times New Roman" panose="02020603050405020304" pitchFamily="18" charset="0"/>
              </a:rPr>
              <a:t> Inadequate Accountability</a:t>
            </a:r>
          </a:p>
          <a:p>
            <a:pPr algn="ctr" eaLnBrk="1">
              <a:lnSpc>
                <a:spcPct val="90000"/>
              </a:lnSpc>
              <a:spcBef>
                <a:spcPts val="1000"/>
              </a:spcBef>
            </a:pPr>
            <a:r>
              <a:rPr lang="en-US" altLang="en-US" dirty="0">
                <a:solidFill>
                  <a:srgbClr val="FFFFFF"/>
                </a:solidFill>
                <a:latin typeface="Times New Roman" panose="02020603050405020304" pitchFamily="18" charset="0"/>
                <a:cs typeface="Times New Roman" panose="02020603050405020304" pitchFamily="18" charset="0"/>
                <a:sym typeface="Times New Roman" panose="02020603050405020304" pitchFamily="18" charset="0"/>
              </a:rPr>
              <a:t>  &amp;Audit Trails</a:t>
            </a:r>
          </a:p>
        </p:txBody>
      </p:sp>
      <p:sp>
        <p:nvSpPr>
          <p:cNvPr id="10" name="Text 10">
            <a:extLst>
              <a:ext uri="{FF2B5EF4-FFF2-40B4-BE49-F238E27FC236}">
                <a16:creationId xmlns:a16="http://schemas.microsoft.com/office/drawing/2014/main" id="{EDDF3111-A3A8-588D-D17C-781D0B9FFA7E}"/>
              </a:ext>
            </a:extLst>
          </p:cNvPr>
          <p:cNvSpPr txBox="1">
            <a:spLocks noChangeArrowheads="1"/>
          </p:cNvSpPr>
          <p:nvPr/>
        </p:nvSpPr>
        <p:spPr bwMode="auto">
          <a:xfrm>
            <a:off x="2830513" y="3411086"/>
            <a:ext cx="8470900" cy="1147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0" tIns="0" rIns="0" bIns="0">
            <a:spAutoFit/>
          </a:bodyP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just" eaLnBrk="1">
              <a:lnSpc>
                <a:spcPts val="2300"/>
              </a:lnSpc>
            </a:pPr>
            <a:r>
              <a:rPr lang="en-US" altLang="en-US"/>
              <a:t>Models often rely on aggregated or unverified data sources (e.g., public sentiment indices, generic news headlines) without ensuring data quality, timeliness, or provenance. They also struggle to provide the verified, real-time contextual insights that investors need to understand why a prediction was made, beyond just the output.</a:t>
            </a:r>
          </a:p>
        </p:txBody>
      </p:sp>
      <p:sp>
        <p:nvSpPr>
          <p:cNvPr id="11" name="Text 10">
            <a:extLst>
              <a:ext uri="{FF2B5EF4-FFF2-40B4-BE49-F238E27FC236}">
                <a16:creationId xmlns:a16="http://schemas.microsoft.com/office/drawing/2014/main" id="{2AE04692-54C0-8C48-0B3D-CA9594268E79}"/>
              </a:ext>
            </a:extLst>
          </p:cNvPr>
          <p:cNvSpPr txBox="1">
            <a:spLocks noChangeArrowheads="1"/>
          </p:cNvSpPr>
          <p:nvPr/>
        </p:nvSpPr>
        <p:spPr bwMode="auto">
          <a:xfrm>
            <a:off x="2830513" y="4990648"/>
            <a:ext cx="8470900" cy="143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0" tIns="0" rIns="0" bIns="0">
            <a:spAutoFit/>
          </a:bodyP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just" eaLnBrk="1">
              <a:lnSpc>
                <a:spcPts val="2300"/>
              </a:lnSpc>
            </a:pPr>
            <a:r>
              <a:rPr lang="en-US" altLang="en-US"/>
              <a:t>Current systems lack transparent, tamper-proof logging mechanisms. There is no reliable way to track every data input, model parameter change, or decision-making step, making it impossible to meet regulatory requirements for accountability and prevent market manipulation, which is critical for building a truly trustworthy platform.</a:t>
            </a:r>
          </a:p>
        </p:txBody>
      </p:sp>
      <p:sp>
        <p:nvSpPr>
          <p:cNvPr id="12" name="Rectangle: Rounded Corners 16">
            <a:extLst>
              <a:ext uri="{FF2B5EF4-FFF2-40B4-BE49-F238E27FC236}">
                <a16:creationId xmlns:a16="http://schemas.microsoft.com/office/drawing/2014/main" id="{7C48D61B-DA51-B441-B360-8A2C1C0A9012}"/>
              </a:ext>
            </a:extLst>
          </p:cNvPr>
          <p:cNvSpPr>
            <a:spLocks noChangeArrowheads="1"/>
          </p:cNvSpPr>
          <p:nvPr/>
        </p:nvSpPr>
        <p:spPr bwMode="auto">
          <a:xfrm>
            <a:off x="2613025" y="3315836"/>
            <a:ext cx="8839200" cy="1325562"/>
          </a:xfrm>
          <a:prstGeom prst="roundRect">
            <a:avLst>
              <a:gd name="adj" fmla="val 16667"/>
            </a:avLst>
          </a:prstGeom>
          <a:solidFill>
            <a:srgbClr val="DEEBF7">
              <a:alpha val="38039"/>
            </a:srgbClr>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endParaRPr lang="en-US" altLang="en-US">
              <a:solidFill>
                <a:srgbClr val="FFFFFF"/>
              </a:solidFill>
            </a:endParaRPr>
          </a:p>
        </p:txBody>
      </p:sp>
      <p:sp>
        <p:nvSpPr>
          <p:cNvPr id="13" name="Rectangle: Rounded Corners 17">
            <a:extLst>
              <a:ext uri="{FF2B5EF4-FFF2-40B4-BE49-F238E27FC236}">
                <a16:creationId xmlns:a16="http://schemas.microsoft.com/office/drawing/2014/main" id="{4068BF21-DE58-7B9A-2373-FA4E17835E95}"/>
              </a:ext>
            </a:extLst>
          </p:cNvPr>
          <p:cNvSpPr>
            <a:spLocks noChangeArrowheads="1"/>
          </p:cNvSpPr>
          <p:nvPr/>
        </p:nvSpPr>
        <p:spPr bwMode="auto">
          <a:xfrm>
            <a:off x="2703513" y="4952548"/>
            <a:ext cx="8839200" cy="1325563"/>
          </a:xfrm>
          <a:prstGeom prst="roundRect">
            <a:avLst>
              <a:gd name="adj" fmla="val 16667"/>
            </a:avLst>
          </a:prstGeom>
          <a:solidFill>
            <a:srgbClr val="DEEBF7">
              <a:alpha val="38039"/>
            </a:srgbClr>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endParaRPr lang="en-US" altLang="en-US">
              <a:solidFill>
                <a:srgbClr val="FFFFFF"/>
              </a:solidFill>
            </a:endParaRPr>
          </a:p>
        </p:txBody>
      </p:sp>
      <p:sp>
        <p:nvSpPr>
          <p:cNvPr id="14" name="Rectangle: Rounded Corners 15">
            <a:extLst>
              <a:ext uri="{FF2B5EF4-FFF2-40B4-BE49-F238E27FC236}">
                <a16:creationId xmlns:a16="http://schemas.microsoft.com/office/drawing/2014/main" id="{C43172CA-54CA-EE36-82EE-D226A3D1BBAA}"/>
              </a:ext>
            </a:extLst>
          </p:cNvPr>
          <p:cNvSpPr>
            <a:spLocks noChangeArrowheads="1"/>
          </p:cNvSpPr>
          <p:nvPr/>
        </p:nvSpPr>
        <p:spPr bwMode="auto">
          <a:xfrm>
            <a:off x="2613025" y="1717223"/>
            <a:ext cx="8839200" cy="1325563"/>
          </a:xfrm>
          <a:prstGeom prst="roundRect">
            <a:avLst>
              <a:gd name="adj" fmla="val 16667"/>
            </a:avLst>
          </a:prstGeom>
          <a:solidFill>
            <a:srgbClr val="DEEBF7">
              <a:alpha val="38039"/>
            </a:srgbClr>
          </a:solidFill>
          <a:ln>
            <a:noFill/>
          </a:ln>
          <a:extLs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endParaRPr lang="en-US" altLang="en-US">
              <a:solidFill>
                <a:srgbClr val="FFFFFF"/>
              </a:solidFill>
            </a:endParaRPr>
          </a:p>
        </p:txBody>
      </p:sp>
      <p:sp>
        <p:nvSpPr>
          <p:cNvPr id="15" name="Google Shape;139;p4">
            <a:extLst>
              <a:ext uri="{FF2B5EF4-FFF2-40B4-BE49-F238E27FC236}">
                <a16:creationId xmlns:a16="http://schemas.microsoft.com/office/drawing/2014/main" id="{E4EC0CAA-13A6-E054-C7B7-F472DF8B3C5B}"/>
              </a:ext>
            </a:extLst>
          </p:cNvPr>
          <p:cNvSpPr/>
          <p:nvPr/>
        </p:nvSpPr>
        <p:spPr>
          <a:xfrm>
            <a:off x="3276600" y="1501298"/>
            <a:ext cx="7620000" cy="36513"/>
          </a:xfrm>
          <a:prstGeom prst="rect">
            <a:avLst/>
          </a:pr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6" name="TextBox 15">
            <a:extLst>
              <a:ext uri="{FF2B5EF4-FFF2-40B4-BE49-F238E27FC236}">
                <a16:creationId xmlns:a16="http://schemas.microsoft.com/office/drawing/2014/main" id="{2424953B-18DC-8134-BD7A-672A3765B10D}"/>
              </a:ext>
            </a:extLst>
          </p:cNvPr>
          <p:cNvSpPr txBox="1"/>
          <p:nvPr/>
        </p:nvSpPr>
        <p:spPr>
          <a:xfrm>
            <a:off x="4071257" y="1040099"/>
            <a:ext cx="6825343" cy="461665"/>
          </a:xfrm>
          <a:prstGeom prst="rect">
            <a:avLst/>
          </a:prstGeom>
          <a:noFill/>
        </p:spPr>
        <p:txBody>
          <a:bodyPr wrap="square" rtlCol="0">
            <a:spAutoFit/>
          </a:bodyPr>
          <a:lstStyle/>
          <a:p>
            <a:pPr algn="r"/>
            <a:r>
              <a:rPr lang="en-US" sz="2400" dirty="0">
                <a:latin typeface="Trebuchet MS" panose="020B0603020202020204" pitchFamily="34" charset="0"/>
              </a:rPr>
              <a:t>Challenges and Research Gaps</a:t>
            </a:r>
            <a:endParaRPr lang="en-IN" sz="2400" dirty="0">
              <a:latin typeface="Trebuchet MS" panose="020B0603020202020204" pitchFamily="34" charset="0"/>
            </a:endParaRPr>
          </a:p>
        </p:txBody>
      </p:sp>
      <p:pic>
        <p:nvPicPr>
          <p:cNvPr id="17" name="Google Shape;130;p3">
            <a:extLst>
              <a:ext uri="{FF2B5EF4-FFF2-40B4-BE49-F238E27FC236}">
                <a16:creationId xmlns:a16="http://schemas.microsoft.com/office/drawing/2014/main" id="{BF2A6DC4-0B80-58A1-014D-19CE8378497A}"/>
              </a:ext>
            </a:extLst>
          </p:cNvPr>
          <p:cNvPicPr preferRelativeResize="0"/>
          <p:nvPr/>
        </p:nvPicPr>
        <p:blipFill rotWithShape="1">
          <a:blip r:embed="rId2">
            <a:alphaModFix/>
          </a:blip>
          <a:srcRect/>
          <a:stretch/>
        </p:blipFill>
        <p:spPr>
          <a:xfrm>
            <a:off x="10896601" y="0"/>
            <a:ext cx="1295399" cy="1025106"/>
          </a:xfrm>
          <a:prstGeom prst="rect">
            <a:avLst/>
          </a:prstGeom>
          <a:noFill/>
          <a:ln>
            <a:noFill/>
          </a:ln>
        </p:spPr>
      </p:pic>
      <p:sp>
        <p:nvSpPr>
          <p:cNvPr id="18" name="Google Shape;121;p2">
            <a:extLst>
              <a:ext uri="{FF2B5EF4-FFF2-40B4-BE49-F238E27FC236}">
                <a16:creationId xmlns:a16="http://schemas.microsoft.com/office/drawing/2014/main" id="{D82DB200-CBD7-03B6-1C59-57D29C7EA9C5}"/>
              </a:ext>
            </a:extLst>
          </p:cNvPr>
          <p:cNvSpPr txBox="1"/>
          <p:nvPr/>
        </p:nvSpPr>
        <p:spPr>
          <a:xfrm>
            <a:off x="24674" y="104475"/>
            <a:ext cx="6662056" cy="339662"/>
          </a:xfrm>
          <a:prstGeom prst="rect">
            <a:avLst/>
          </a:prstGeom>
          <a:noFill/>
          <a:ln>
            <a:noFill/>
          </a:ln>
        </p:spPr>
        <p:txBody>
          <a:bodyPr spcFirstLastPara="1" wrap="square" lIns="91425" tIns="45700" rIns="91425" bIns="45700" anchor="ctr" anchorCtr="0">
            <a:noAutofit/>
          </a:bodyPr>
          <a:lstStyle/>
          <a:p>
            <a:pPr lvl="0" algn="ctr">
              <a:buClr>
                <a:srgbClr val="888888"/>
              </a:buClr>
              <a:buSzPts val="1200"/>
            </a:pPr>
            <a:r>
              <a:rPr lang="en-US" altLang="en-US" sz="1200" b="1" dirty="0">
                <a:latin typeface="Times New Roman" panose="02020603050405020304" pitchFamily="18" charset="0"/>
                <a:cs typeface="Times New Roman" panose="02020603050405020304" pitchFamily="18" charset="0"/>
                <a:sym typeface="Times New Roman" panose="02020603050405020304" pitchFamily="18" charset="0"/>
              </a:rPr>
              <a:t>Toward Trustworthy Stock Prediction : A Self-Aware Multimodal Quant AI Framework</a:t>
            </a:r>
            <a:endParaRPr sz="1800" b="1" i="0" u="none" strike="noStrike" cap="none" dirty="0">
              <a:solidFill>
                <a:schemeClr val="dk1"/>
              </a:solidFill>
              <a:latin typeface="Calibri"/>
              <a:ea typeface="Calibri"/>
              <a:cs typeface="Calibri"/>
              <a:sym typeface="Calibri"/>
            </a:endParaRPr>
          </a:p>
        </p:txBody>
      </p:sp>
      <p:sp>
        <p:nvSpPr>
          <p:cNvPr id="19" name="Google Shape;96;p3">
            <a:extLst>
              <a:ext uri="{FF2B5EF4-FFF2-40B4-BE49-F238E27FC236}">
                <a16:creationId xmlns:a16="http://schemas.microsoft.com/office/drawing/2014/main" id="{CC0D65DC-7276-B10C-AD87-122F182CF7FB}"/>
              </a:ext>
            </a:extLst>
          </p:cNvPr>
          <p:cNvSpPr txBox="1">
            <a:spLocks noChangeArrowheads="1"/>
          </p:cNvSpPr>
          <p:nvPr/>
        </p:nvSpPr>
        <p:spPr bwMode="auto">
          <a:xfrm>
            <a:off x="4084637" y="6547954"/>
            <a:ext cx="4022725" cy="276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45699" tIns="45699" rIns="45699" bIns="45699" anchor="ctr">
            <a:spAutoFit/>
          </a:bodyP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Adishree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Gupta_Bhumika</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Lokare_Bhavani</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S_Akshat</a:t>
            </a:r>
            <a:endPar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endParaRPr>
          </a:p>
        </p:txBody>
      </p:sp>
    </p:spTree>
    <p:extLst>
      <p:ext uri="{BB962C8B-B14F-4D97-AF65-F5344CB8AC3E}">
        <p14:creationId xmlns:p14="http://schemas.microsoft.com/office/powerpoint/2010/main" val="20228494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5"/>
          <p:cNvSpPr/>
          <p:nvPr/>
        </p:nvSpPr>
        <p:spPr>
          <a:xfrm>
            <a:off x="2438400" y="1572031"/>
            <a:ext cx="8229600" cy="45719"/>
          </a:xfrm>
          <a:prstGeom prst="rect">
            <a:avLst/>
          </a:pr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Arial"/>
              <a:ea typeface="Arial"/>
              <a:cs typeface="Arial"/>
              <a:sym typeface="Arial"/>
            </a:endParaRPr>
          </a:p>
        </p:txBody>
      </p:sp>
      <p:sp>
        <p:nvSpPr>
          <p:cNvPr id="151" name="Google Shape;151;p5"/>
          <p:cNvSpPr txBox="1"/>
          <p:nvPr/>
        </p:nvSpPr>
        <p:spPr>
          <a:xfrm>
            <a:off x="3686184" y="1143000"/>
            <a:ext cx="6981815" cy="461700"/>
          </a:xfrm>
          <a:prstGeom prst="rect">
            <a:avLst/>
          </a:prstGeom>
          <a:noFill/>
          <a:ln>
            <a:noFill/>
          </a:ln>
        </p:spPr>
        <p:txBody>
          <a:bodyPr spcFirstLastPara="1" wrap="square" lIns="91425" tIns="45700" rIns="91425" bIns="45700" anchor="t" anchorCtr="0">
            <a:noAutofit/>
          </a:bodyPr>
          <a:lstStyle/>
          <a:p>
            <a:pPr marL="342900" marR="0" lvl="0" indent="-342900" algn="r" rtl="0">
              <a:spcBef>
                <a:spcPts val="0"/>
              </a:spcBef>
              <a:spcAft>
                <a:spcPts val="0"/>
              </a:spcAft>
              <a:buClr>
                <a:schemeClr val="dk1"/>
              </a:buClr>
              <a:buSzPts val="2400"/>
              <a:buFont typeface="Trebuchet MS"/>
              <a:buNone/>
            </a:pPr>
            <a:r>
              <a:rPr lang="en-US" sz="2400" b="0" i="0" u="none" strike="noStrike" cap="none">
                <a:solidFill>
                  <a:schemeClr val="dk1"/>
                </a:solidFill>
                <a:latin typeface="Trebuchet MS"/>
                <a:ea typeface="Trebuchet MS"/>
                <a:cs typeface="Trebuchet MS"/>
                <a:sym typeface="Trebuchet MS"/>
              </a:rPr>
              <a:t>Design Approach </a:t>
            </a:r>
            <a:endParaRPr sz="1400" b="0" i="0" u="none" strike="noStrike" cap="none">
              <a:solidFill>
                <a:schemeClr val="dk1"/>
              </a:solidFill>
              <a:latin typeface="Arial"/>
              <a:ea typeface="Arial"/>
              <a:cs typeface="Arial"/>
              <a:sym typeface="Arial"/>
            </a:endParaRPr>
          </a:p>
        </p:txBody>
      </p:sp>
      <p:pic>
        <p:nvPicPr>
          <p:cNvPr id="153" name="Google Shape;153;p5"/>
          <p:cNvPicPr preferRelativeResize="0"/>
          <p:nvPr/>
        </p:nvPicPr>
        <p:blipFill rotWithShape="1">
          <a:blip r:embed="rId3">
            <a:alphaModFix/>
          </a:blip>
          <a:srcRect/>
          <a:stretch/>
        </p:blipFill>
        <p:spPr>
          <a:xfrm>
            <a:off x="10896601" y="0"/>
            <a:ext cx="1295399" cy="1025106"/>
          </a:xfrm>
          <a:prstGeom prst="rect">
            <a:avLst/>
          </a:prstGeom>
          <a:noFill/>
          <a:ln>
            <a:noFill/>
          </a:ln>
        </p:spPr>
      </p:pic>
      <p:sp>
        <p:nvSpPr>
          <p:cNvPr id="155" name="Google Shape;155;p5"/>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Clr>
                <a:srgbClr val="FFFFFF"/>
              </a:buClr>
              <a:buSzPts val="1000"/>
              <a:buFont typeface="Calibri"/>
              <a:buNone/>
            </a:pPr>
            <a:fld id="{00000000-1234-1234-1234-123412341234}" type="slidenum">
              <a:rPr lang="en-US"/>
              <a:t>8</a:t>
            </a:fld>
            <a:endParaRPr/>
          </a:p>
        </p:txBody>
      </p:sp>
      <p:pic>
        <p:nvPicPr>
          <p:cNvPr id="2050" name="Picture 2">
            <a:extLst>
              <a:ext uri="{FF2B5EF4-FFF2-40B4-BE49-F238E27FC236}">
                <a16:creationId xmlns:a16="http://schemas.microsoft.com/office/drawing/2014/main" id="{137AE561-33D2-7613-DF88-CF63EAB2FDAB}"/>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sharpenSoften amount="48000"/>
                    </a14:imgEffect>
                    <a14:imgEffect>
                      <a14:brightnessContrast bright="22000" contrast="-36000"/>
                    </a14:imgEffect>
                  </a14:imgLayer>
                </a14:imgProps>
              </a:ext>
              <a:ext uri="{28A0092B-C50C-407E-A947-70E740481C1C}">
                <a14:useLocalDpi xmlns:a14="http://schemas.microsoft.com/office/drawing/2010/main" val="0"/>
              </a:ext>
            </a:extLst>
          </a:blip>
          <a:srcRect l="3245" b="16667"/>
          <a:stretch>
            <a:fillRect/>
          </a:stretch>
        </p:blipFill>
        <p:spPr bwMode="auto">
          <a:xfrm>
            <a:off x="566057" y="1617751"/>
            <a:ext cx="10798629" cy="4698002"/>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121;p2">
            <a:extLst>
              <a:ext uri="{FF2B5EF4-FFF2-40B4-BE49-F238E27FC236}">
                <a16:creationId xmlns:a16="http://schemas.microsoft.com/office/drawing/2014/main" id="{98DA9238-2447-661A-87F2-76569F1ED6C1}"/>
              </a:ext>
            </a:extLst>
          </p:cNvPr>
          <p:cNvSpPr txBox="1"/>
          <p:nvPr/>
        </p:nvSpPr>
        <p:spPr>
          <a:xfrm>
            <a:off x="24674" y="104475"/>
            <a:ext cx="6662056" cy="339662"/>
          </a:xfrm>
          <a:prstGeom prst="rect">
            <a:avLst/>
          </a:prstGeom>
          <a:noFill/>
          <a:ln>
            <a:noFill/>
          </a:ln>
        </p:spPr>
        <p:txBody>
          <a:bodyPr spcFirstLastPara="1" wrap="square" lIns="91425" tIns="45700" rIns="91425" bIns="45700" anchor="ctr" anchorCtr="0">
            <a:noAutofit/>
          </a:bodyPr>
          <a:lstStyle/>
          <a:p>
            <a:pPr lvl="0" algn="ctr">
              <a:buClr>
                <a:srgbClr val="888888"/>
              </a:buClr>
              <a:buSzPts val="1200"/>
            </a:pPr>
            <a:r>
              <a:rPr lang="en-US" altLang="en-US" sz="1200" b="1" dirty="0">
                <a:latin typeface="Times New Roman" panose="02020603050405020304" pitchFamily="18" charset="0"/>
                <a:cs typeface="Times New Roman" panose="02020603050405020304" pitchFamily="18" charset="0"/>
                <a:sym typeface="Times New Roman" panose="02020603050405020304" pitchFamily="18" charset="0"/>
              </a:rPr>
              <a:t>Toward Trustworthy Stock Prediction : A Self-Aware Multimodal Quant AI Framework</a:t>
            </a:r>
            <a:endParaRPr sz="1800" b="1" i="0" u="none" strike="noStrike" cap="none" dirty="0">
              <a:solidFill>
                <a:schemeClr val="dk1"/>
              </a:solidFill>
              <a:latin typeface="Calibri"/>
              <a:ea typeface="Calibri"/>
              <a:cs typeface="Calibri"/>
              <a:sym typeface="Calibri"/>
            </a:endParaRPr>
          </a:p>
        </p:txBody>
      </p:sp>
      <p:sp>
        <p:nvSpPr>
          <p:cNvPr id="3" name="Google Shape;96;p3">
            <a:extLst>
              <a:ext uri="{FF2B5EF4-FFF2-40B4-BE49-F238E27FC236}">
                <a16:creationId xmlns:a16="http://schemas.microsoft.com/office/drawing/2014/main" id="{A8F04A13-339B-5A75-1592-8F50E8153AA4}"/>
              </a:ext>
            </a:extLst>
          </p:cNvPr>
          <p:cNvSpPr txBox="1">
            <a:spLocks noChangeArrowheads="1"/>
          </p:cNvSpPr>
          <p:nvPr/>
        </p:nvSpPr>
        <p:spPr bwMode="auto">
          <a:xfrm>
            <a:off x="4084637" y="6547954"/>
            <a:ext cx="4022725" cy="276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45699" tIns="45699" rIns="45699" bIns="45699" anchor="ctr">
            <a:spAutoFit/>
          </a:bodyP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Adishree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Gupta_Bhumika</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Lokare_Bhavani</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S_Akshat</a:t>
            </a:r>
            <a:endPar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9">
          <a:extLst>
            <a:ext uri="{FF2B5EF4-FFF2-40B4-BE49-F238E27FC236}">
              <a16:creationId xmlns:a16="http://schemas.microsoft.com/office/drawing/2014/main" id="{4ACB6FB0-FF00-5CAE-BB52-6EE7C82370F5}"/>
            </a:ext>
          </a:extLst>
        </p:cNvPr>
        <p:cNvGrpSpPr/>
        <p:nvPr/>
      </p:nvGrpSpPr>
      <p:grpSpPr>
        <a:xfrm>
          <a:off x="0" y="0"/>
          <a:ext cx="0" cy="0"/>
          <a:chOff x="0" y="0"/>
          <a:chExt cx="0" cy="0"/>
        </a:xfrm>
      </p:grpSpPr>
      <p:sp>
        <p:nvSpPr>
          <p:cNvPr id="150" name="Google Shape;150;p5">
            <a:extLst>
              <a:ext uri="{FF2B5EF4-FFF2-40B4-BE49-F238E27FC236}">
                <a16:creationId xmlns:a16="http://schemas.microsoft.com/office/drawing/2014/main" id="{75DF7BAE-F19C-A162-CD29-DF969A051812}"/>
              </a:ext>
            </a:extLst>
          </p:cNvPr>
          <p:cNvSpPr/>
          <p:nvPr/>
        </p:nvSpPr>
        <p:spPr>
          <a:xfrm>
            <a:off x="2438400" y="1572031"/>
            <a:ext cx="8229600" cy="45719"/>
          </a:xfrm>
          <a:prstGeom prst="rect">
            <a:avLst/>
          </a:pr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Clr>
                <a:schemeClr val="dk1"/>
              </a:buClr>
              <a:buSzPts val="1800"/>
              <a:buFont typeface="Calibri"/>
              <a:buNone/>
            </a:pPr>
            <a:endParaRPr sz="1800" b="0" i="0" u="none" strike="noStrike" cap="none">
              <a:solidFill>
                <a:schemeClr val="dk1"/>
              </a:solidFill>
              <a:latin typeface="Arial"/>
              <a:ea typeface="Arial"/>
              <a:cs typeface="Arial"/>
              <a:sym typeface="Arial"/>
            </a:endParaRPr>
          </a:p>
        </p:txBody>
      </p:sp>
      <p:sp>
        <p:nvSpPr>
          <p:cNvPr id="151" name="Google Shape;151;p5">
            <a:extLst>
              <a:ext uri="{FF2B5EF4-FFF2-40B4-BE49-F238E27FC236}">
                <a16:creationId xmlns:a16="http://schemas.microsoft.com/office/drawing/2014/main" id="{0DDE31DD-BAE5-5E59-A5C6-95108240AE81}"/>
              </a:ext>
            </a:extLst>
          </p:cNvPr>
          <p:cNvSpPr txBox="1"/>
          <p:nvPr/>
        </p:nvSpPr>
        <p:spPr>
          <a:xfrm>
            <a:off x="3686184" y="1143000"/>
            <a:ext cx="6981815" cy="461700"/>
          </a:xfrm>
          <a:prstGeom prst="rect">
            <a:avLst/>
          </a:prstGeom>
          <a:noFill/>
          <a:ln>
            <a:noFill/>
          </a:ln>
        </p:spPr>
        <p:txBody>
          <a:bodyPr spcFirstLastPara="1" wrap="square" lIns="91425" tIns="45700" rIns="91425" bIns="45700" anchor="t" anchorCtr="0">
            <a:noAutofit/>
          </a:bodyPr>
          <a:lstStyle/>
          <a:p>
            <a:pPr marL="342900" marR="0" lvl="0" indent="-342900" algn="r" rtl="0">
              <a:spcBef>
                <a:spcPts val="0"/>
              </a:spcBef>
              <a:spcAft>
                <a:spcPts val="0"/>
              </a:spcAft>
              <a:buClr>
                <a:schemeClr val="dk1"/>
              </a:buClr>
              <a:buSzPts val="2400"/>
              <a:buFont typeface="Trebuchet MS"/>
              <a:buNone/>
            </a:pPr>
            <a:r>
              <a:rPr lang="en-US" sz="2400" b="0" i="0" u="none" strike="noStrike" cap="none">
                <a:solidFill>
                  <a:schemeClr val="dk1"/>
                </a:solidFill>
                <a:latin typeface="Trebuchet MS"/>
                <a:ea typeface="Trebuchet MS"/>
                <a:cs typeface="Trebuchet MS"/>
                <a:sym typeface="Trebuchet MS"/>
              </a:rPr>
              <a:t>Design Approach </a:t>
            </a:r>
            <a:endParaRPr sz="1400" b="0" i="0" u="none" strike="noStrike" cap="none">
              <a:solidFill>
                <a:schemeClr val="dk1"/>
              </a:solidFill>
              <a:latin typeface="Arial"/>
              <a:ea typeface="Arial"/>
              <a:cs typeface="Arial"/>
              <a:sym typeface="Arial"/>
            </a:endParaRPr>
          </a:p>
        </p:txBody>
      </p:sp>
      <p:pic>
        <p:nvPicPr>
          <p:cNvPr id="153" name="Google Shape;153;p5">
            <a:extLst>
              <a:ext uri="{FF2B5EF4-FFF2-40B4-BE49-F238E27FC236}">
                <a16:creationId xmlns:a16="http://schemas.microsoft.com/office/drawing/2014/main" id="{C2FB67AC-AB64-7F73-5FAD-28FFD16108D1}"/>
              </a:ext>
            </a:extLst>
          </p:cNvPr>
          <p:cNvPicPr preferRelativeResize="0"/>
          <p:nvPr/>
        </p:nvPicPr>
        <p:blipFill rotWithShape="1">
          <a:blip r:embed="rId3">
            <a:alphaModFix/>
          </a:blip>
          <a:srcRect/>
          <a:stretch/>
        </p:blipFill>
        <p:spPr>
          <a:xfrm>
            <a:off x="10896601" y="0"/>
            <a:ext cx="1295399" cy="1025106"/>
          </a:xfrm>
          <a:prstGeom prst="rect">
            <a:avLst/>
          </a:prstGeom>
          <a:noFill/>
          <a:ln>
            <a:noFill/>
          </a:ln>
        </p:spPr>
      </p:pic>
      <p:sp>
        <p:nvSpPr>
          <p:cNvPr id="155" name="Google Shape;155;p5">
            <a:extLst>
              <a:ext uri="{FF2B5EF4-FFF2-40B4-BE49-F238E27FC236}">
                <a16:creationId xmlns:a16="http://schemas.microsoft.com/office/drawing/2014/main" id="{87124A3B-E28E-05B0-13BC-611109313E9B}"/>
              </a:ext>
            </a:extLst>
          </p:cNvPr>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rmAutofit/>
          </a:bodyPr>
          <a:lstStyle/>
          <a:p>
            <a:pPr marL="0" lvl="0" indent="0" algn="r" rtl="0">
              <a:spcBef>
                <a:spcPts val="0"/>
              </a:spcBef>
              <a:spcAft>
                <a:spcPts val="0"/>
              </a:spcAft>
              <a:buClr>
                <a:srgbClr val="FFFFFF"/>
              </a:buClr>
              <a:buSzPts val="1000"/>
              <a:buFont typeface="Calibri"/>
              <a:buNone/>
            </a:pPr>
            <a:fld id="{00000000-1234-1234-1234-123412341234}" type="slidenum">
              <a:rPr lang="en-US"/>
              <a:t>9</a:t>
            </a:fld>
            <a:endParaRPr/>
          </a:p>
        </p:txBody>
      </p:sp>
      <p:sp>
        <p:nvSpPr>
          <p:cNvPr id="152" name="Google Shape;152;p5">
            <a:extLst>
              <a:ext uri="{FF2B5EF4-FFF2-40B4-BE49-F238E27FC236}">
                <a16:creationId xmlns:a16="http://schemas.microsoft.com/office/drawing/2014/main" id="{CD263BEE-2145-E61F-0EFC-EBB74E1C9528}"/>
              </a:ext>
            </a:extLst>
          </p:cNvPr>
          <p:cNvSpPr txBox="1"/>
          <p:nvPr/>
        </p:nvSpPr>
        <p:spPr>
          <a:xfrm>
            <a:off x="302343" y="1956699"/>
            <a:ext cx="5429864" cy="1785105"/>
          </a:xfrm>
          <a:prstGeom prst="rect">
            <a:avLst/>
          </a:prstGeom>
          <a:ln/>
        </p:spPr>
        <p:style>
          <a:lnRef idx="2">
            <a:schemeClr val="accent2"/>
          </a:lnRef>
          <a:fillRef idx="1">
            <a:schemeClr val="lt1"/>
          </a:fillRef>
          <a:effectRef idx="0">
            <a:schemeClr val="accent2"/>
          </a:effectRef>
          <a:fontRef idx="minor">
            <a:schemeClr val="dk1"/>
          </a:fontRef>
        </p:style>
        <p:txBody>
          <a:bodyPr spcFirstLastPara="1" wrap="square" lIns="91425" tIns="45700" rIns="91425" bIns="45700" anchor="ctr" anchorCtr="0">
            <a:noAutofit/>
          </a:bodyPr>
          <a:lstStyle/>
          <a:p>
            <a:pPr algn="ctr"/>
            <a:r>
              <a:rPr lang="en-US" sz="1200" b="1" dirty="0">
                <a:latin typeface="Times New Roman" panose="02020603050405020304" pitchFamily="18" charset="0"/>
                <a:cs typeface="Times New Roman" panose="02020603050405020304" pitchFamily="18" charset="0"/>
              </a:rPr>
              <a:t>Design Approach Followed</a:t>
            </a:r>
          </a:p>
          <a:p>
            <a:pPr algn="ctr"/>
            <a:endParaRPr lang="en-US" sz="1200" b="1" dirty="0">
              <a:latin typeface="Times New Roman" panose="02020603050405020304" pitchFamily="18" charset="0"/>
              <a:cs typeface="Times New Roman" panose="02020603050405020304" pitchFamily="18" charset="0"/>
            </a:endParaRPr>
          </a:p>
          <a:p>
            <a:pPr marL="228600" indent="-228600" algn="just">
              <a:buFont typeface="+mj-lt"/>
              <a:buAutoNum type="arabicParenR"/>
            </a:pPr>
            <a:r>
              <a:rPr lang="en-US" sz="1200" dirty="0">
                <a:latin typeface="Times New Roman" panose="02020603050405020304" pitchFamily="18" charset="0"/>
                <a:cs typeface="Times New Roman" panose="02020603050405020304" pitchFamily="18" charset="0"/>
              </a:rPr>
              <a:t>We followed a </a:t>
            </a:r>
            <a:r>
              <a:rPr lang="en-US" sz="1200" b="1" dirty="0">
                <a:latin typeface="Times New Roman" panose="02020603050405020304" pitchFamily="18" charset="0"/>
                <a:cs typeface="Times New Roman" panose="02020603050405020304" pitchFamily="18" charset="0"/>
              </a:rPr>
              <a:t>frontend-first, modular polyglot design approach</a:t>
            </a:r>
            <a:r>
              <a:rPr lang="en-US" sz="1200" dirty="0">
                <a:latin typeface="Times New Roman" panose="02020603050405020304" pitchFamily="18" charset="0"/>
                <a:cs typeface="Times New Roman" panose="02020603050405020304" pitchFamily="18" charset="0"/>
              </a:rPr>
              <a:t>.</a:t>
            </a:r>
          </a:p>
          <a:p>
            <a:pPr marL="228600" indent="-228600" algn="just">
              <a:buFont typeface="+mj-lt"/>
              <a:buAutoNum type="arabicParenR"/>
            </a:pPr>
            <a:r>
              <a:rPr lang="en-US" sz="1200" dirty="0">
                <a:latin typeface="Times New Roman" panose="02020603050405020304" pitchFamily="18" charset="0"/>
                <a:cs typeface="Times New Roman" panose="02020603050405020304" pitchFamily="18" charset="0"/>
              </a:rPr>
              <a:t>The system is designed as </a:t>
            </a:r>
            <a:r>
              <a:rPr lang="en-US" sz="1200" b="1" dirty="0">
                <a:latin typeface="Times New Roman" panose="02020603050405020304" pitchFamily="18" charset="0"/>
                <a:cs typeface="Times New Roman" panose="02020603050405020304" pitchFamily="18" charset="0"/>
              </a:rPr>
              <a:t>logically independent components</a:t>
            </a:r>
            <a:endParaRPr lang="en-US" sz="1200" dirty="0">
              <a:latin typeface="Times New Roman" panose="02020603050405020304" pitchFamily="18" charset="0"/>
              <a:cs typeface="Times New Roman" panose="02020603050405020304" pitchFamily="18" charset="0"/>
            </a:endParaRPr>
          </a:p>
          <a:p>
            <a:pPr marL="228600" indent="-228600" algn="just">
              <a:buFont typeface="+mj-lt"/>
              <a:buAutoNum type="arabicParenR"/>
            </a:pPr>
            <a:r>
              <a:rPr lang="en-US" sz="1200" dirty="0">
                <a:latin typeface="Times New Roman" panose="02020603050405020304" pitchFamily="18" charset="0"/>
                <a:cs typeface="Times New Roman" panose="02020603050405020304" pitchFamily="18" charset="0"/>
              </a:rPr>
              <a:t>Each component is planned to use the </a:t>
            </a:r>
            <a:r>
              <a:rPr lang="en-US" sz="1200" b="1" dirty="0">
                <a:latin typeface="Times New Roman" panose="02020603050405020304" pitchFamily="18" charset="0"/>
                <a:cs typeface="Times New Roman" panose="02020603050405020304" pitchFamily="18" charset="0"/>
              </a:rPr>
              <a:t>most suitable technology</a:t>
            </a:r>
            <a:r>
              <a:rPr lang="en-US" sz="1200" dirty="0">
                <a:latin typeface="Times New Roman" panose="02020603050405020304" pitchFamily="18" charset="0"/>
                <a:cs typeface="Times New Roman" panose="02020603050405020304" pitchFamily="18" charset="0"/>
              </a:rPr>
              <a:t> for its role</a:t>
            </a:r>
          </a:p>
          <a:p>
            <a:pPr marL="228600" indent="-228600" algn="just">
              <a:buFont typeface="+mj-lt"/>
              <a:buAutoNum type="arabicParenR"/>
            </a:pPr>
            <a:r>
              <a:rPr lang="en-US" sz="1200" dirty="0">
                <a:latin typeface="Times New Roman" panose="02020603050405020304" pitchFamily="18" charset="0"/>
                <a:cs typeface="Times New Roman" panose="02020603050405020304" pitchFamily="18" charset="0"/>
              </a:rPr>
              <a:t>User interaction and visualization are prioritized in the current phase</a:t>
            </a:r>
          </a:p>
          <a:p>
            <a:pPr marL="228600" indent="-228600" algn="just">
              <a:buFont typeface="+mj-lt"/>
              <a:buAutoNum type="arabicParenR"/>
            </a:pPr>
            <a:r>
              <a:rPr lang="en-US" sz="1200" dirty="0">
                <a:latin typeface="Times New Roman" panose="02020603050405020304" pitchFamily="18" charset="0"/>
                <a:cs typeface="Times New Roman" panose="02020603050405020304" pitchFamily="18" charset="0"/>
              </a:rPr>
              <a:t>UML diagrams are used to formally capture system structure and flow</a:t>
            </a:r>
          </a:p>
          <a:p>
            <a:pPr marL="228600" indent="-228600" algn="just">
              <a:buFont typeface="+mj-lt"/>
              <a:buAutoNum type="arabicParenR"/>
            </a:pPr>
            <a:r>
              <a:rPr lang="en-US" sz="1200" dirty="0">
                <a:latin typeface="Times New Roman" panose="02020603050405020304" pitchFamily="18" charset="0"/>
                <a:cs typeface="Times New Roman" panose="02020603050405020304" pitchFamily="18" charset="0"/>
              </a:rPr>
              <a:t>The approach emphasizes </a:t>
            </a:r>
            <a:r>
              <a:rPr lang="en-US" sz="1200" b="1" dirty="0">
                <a:latin typeface="Times New Roman" panose="02020603050405020304" pitchFamily="18" charset="0"/>
                <a:cs typeface="Times New Roman" panose="02020603050405020304" pitchFamily="18" charset="0"/>
              </a:rPr>
              <a:t>clear separation of concerns</a:t>
            </a:r>
            <a:r>
              <a:rPr lang="en-US" sz="1200" dirty="0">
                <a:latin typeface="Times New Roman" panose="02020603050405020304" pitchFamily="18" charset="0"/>
                <a:cs typeface="Times New Roman" panose="02020603050405020304" pitchFamily="18" charset="0"/>
              </a:rPr>
              <a:t> rather than early integration.</a:t>
            </a:r>
          </a:p>
        </p:txBody>
      </p:sp>
      <p:sp>
        <p:nvSpPr>
          <p:cNvPr id="3" name="TextBox 2">
            <a:extLst>
              <a:ext uri="{FF2B5EF4-FFF2-40B4-BE49-F238E27FC236}">
                <a16:creationId xmlns:a16="http://schemas.microsoft.com/office/drawing/2014/main" id="{0E3D171F-9178-B359-A9EE-2CDE81324FFA}"/>
              </a:ext>
            </a:extLst>
          </p:cNvPr>
          <p:cNvSpPr txBox="1"/>
          <p:nvPr/>
        </p:nvSpPr>
        <p:spPr>
          <a:xfrm>
            <a:off x="5928851" y="1956700"/>
            <a:ext cx="6096000" cy="178510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en-US" sz="1400" b="1" dirty="0">
                <a:latin typeface="Times New Roman" panose="02020603050405020304" pitchFamily="18" charset="0"/>
                <a:cs typeface="Times New Roman" panose="02020603050405020304" pitchFamily="18" charset="0"/>
              </a:rPr>
              <a:t>Why this approach was chosen</a:t>
            </a:r>
          </a:p>
          <a:p>
            <a:pPr algn="ctr"/>
            <a:endParaRPr lang="en-US" sz="1200" b="1" dirty="0">
              <a:latin typeface="Times New Roman" panose="02020603050405020304" pitchFamily="18" charset="0"/>
              <a:cs typeface="Times New Roman" panose="02020603050405020304" pitchFamily="18" charset="0"/>
            </a:endParaRPr>
          </a:p>
          <a:p>
            <a:pPr marL="342900" indent="-342900" algn="just">
              <a:buFont typeface="+mj-lt"/>
              <a:buAutoNum type="arabicParenR"/>
            </a:pPr>
            <a:r>
              <a:rPr lang="en-US" sz="1400" dirty="0">
                <a:latin typeface="Times New Roman" panose="02020603050405020304" pitchFamily="18" charset="0"/>
                <a:cs typeface="Times New Roman" panose="02020603050405020304" pitchFamily="18" charset="0"/>
              </a:rPr>
              <a:t>Financial decision systems involve </a:t>
            </a:r>
            <a:r>
              <a:rPr lang="en-US" sz="1400" b="1" dirty="0">
                <a:latin typeface="Times New Roman" panose="02020603050405020304" pitchFamily="18" charset="0"/>
                <a:cs typeface="Times New Roman" panose="02020603050405020304" pitchFamily="18" charset="0"/>
              </a:rPr>
              <a:t>diverse responsibilities</a:t>
            </a:r>
            <a:r>
              <a:rPr lang="en-US" sz="1400" dirty="0">
                <a:latin typeface="Times New Roman" panose="02020603050405020304" pitchFamily="18" charset="0"/>
                <a:cs typeface="Times New Roman" panose="02020603050405020304" pitchFamily="18" charset="0"/>
              </a:rPr>
              <a:t> such as visualization, analytics, and explanation</a:t>
            </a:r>
          </a:p>
          <a:p>
            <a:pPr marL="342900" indent="-342900" algn="just">
              <a:buFont typeface="+mj-lt"/>
              <a:buAutoNum type="arabicParenR"/>
            </a:pPr>
            <a:r>
              <a:rPr lang="en-US" sz="1400" dirty="0">
                <a:latin typeface="Times New Roman" panose="02020603050405020304" pitchFamily="18" charset="0"/>
                <a:cs typeface="Times New Roman" panose="02020603050405020304" pitchFamily="18" charset="0"/>
              </a:rPr>
              <a:t>A single monolithic design limits flexibility and clarity</a:t>
            </a:r>
          </a:p>
          <a:p>
            <a:pPr marL="342900" indent="-342900" algn="just">
              <a:buFont typeface="+mj-lt"/>
              <a:buAutoNum type="arabicParenR"/>
            </a:pPr>
            <a:r>
              <a:rPr lang="en-US" sz="1400" dirty="0">
                <a:latin typeface="Times New Roman" panose="02020603050405020304" pitchFamily="18" charset="0"/>
                <a:cs typeface="Times New Roman" panose="02020603050405020304" pitchFamily="18" charset="0"/>
              </a:rPr>
              <a:t>A frontend-first approach helps </a:t>
            </a:r>
            <a:r>
              <a:rPr lang="en-US" sz="1400" b="1" dirty="0">
                <a:latin typeface="Times New Roman" panose="02020603050405020304" pitchFamily="18" charset="0"/>
                <a:cs typeface="Times New Roman" panose="02020603050405020304" pitchFamily="18" charset="0"/>
              </a:rPr>
              <a:t>validate feasibility early</a:t>
            </a:r>
            <a:endParaRPr lang="en-US" sz="1400" dirty="0">
              <a:latin typeface="Times New Roman" panose="02020603050405020304" pitchFamily="18" charset="0"/>
              <a:cs typeface="Times New Roman" panose="02020603050405020304" pitchFamily="18" charset="0"/>
            </a:endParaRPr>
          </a:p>
          <a:p>
            <a:pPr marL="342900" indent="-342900" algn="just">
              <a:buFont typeface="+mj-lt"/>
              <a:buAutoNum type="arabicParenR"/>
            </a:pPr>
            <a:r>
              <a:rPr lang="en-US" sz="1400" dirty="0">
                <a:latin typeface="Times New Roman" panose="02020603050405020304" pitchFamily="18" charset="0"/>
                <a:cs typeface="Times New Roman" panose="02020603050405020304" pitchFamily="18" charset="0"/>
              </a:rPr>
              <a:t>Modular design reduces coupling and improves understandability</a:t>
            </a:r>
          </a:p>
          <a:p>
            <a:pPr marL="342900" indent="-342900" algn="just">
              <a:buFont typeface="+mj-lt"/>
              <a:buAutoNum type="arabicParenR"/>
            </a:pPr>
            <a:r>
              <a:rPr lang="en-US" sz="1400" dirty="0">
                <a:latin typeface="Times New Roman" panose="02020603050405020304" pitchFamily="18" charset="0"/>
                <a:cs typeface="Times New Roman" panose="02020603050405020304" pitchFamily="18" charset="0"/>
              </a:rPr>
              <a:t>Polyglot architecture allows future scalability without redesign</a:t>
            </a:r>
          </a:p>
        </p:txBody>
      </p:sp>
      <p:sp>
        <p:nvSpPr>
          <p:cNvPr id="5" name="TextBox 4">
            <a:extLst>
              <a:ext uri="{FF2B5EF4-FFF2-40B4-BE49-F238E27FC236}">
                <a16:creationId xmlns:a16="http://schemas.microsoft.com/office/drawing/2014/main" id="{A14D6418-2DAE-E77B-CA96-5941F314FA12}"/>
              </a:ext>
            </a:extLst>
          </p:cNvPr>
          <p:cNvSpPr txBox="1"/>
          <p:nvPr/>
        </p:nvSpPr>
        <p:spPr>
          <a:xfrm>
            <a:off x="302343" y="4093804"/>
            <a:ext cx="5429864" cy="160043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en-US" sz="1400" b="1" dirty="0">
                <a:latin typeface="Times New Roman" panose="02020603050405020304" pitchFamily="18" charset="0"/>
                <a:cs typeface="Times New Roman" panose="02020603050405020304" pitchFamily="18" charset="0"/>
              </a:rPr>
              <a:t>Benefits</a:t>
            </a:r>
          </a:p>
          <a:p>
            <a:pPr algn="ctr"/>
            <a:endParaRPr lang="en-US" sz="1400" b="1"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Clear component boundaries improve architectural clarity</a:t>
            </a:r>
          </a:p>
          <a:p>
            <a:pPr algn="just"/>
            <a:r>
              <a:rPr lang="en-US" sz="1400" dirty="0">
                <a:latin typeface="Times New Roman" panose="02020603050405020304" pitchFamily="18" charset="0"/>
                <a:cs typeface="Times New Roman" panose="02020603050405020304" pitchFamily="18" charset="0"/>
              </a:rPr>
              <a:t>Easier understanding and validation of system flow</a:t>
            </a:r>
          </a:p>
          <a:p>
            <a:pPr algn="just"/>
            <a:r>
              <a:rPr lang="en-US" sz="1400" dirty="0">
                <a:latin typeface="Times New Roman" panose="02020603050405020304" pitchFamily="18" charset="0"/>
                <a:cs typeface="Times New Roman" panose="02020603050405020304" pitchFamily="18" charset="0"/>
              </a:rPr>
              <a:t>Technology flexibility for different system responsibilities</a:t>
            </a:r>
          </a:p>
          <a:p>
            <a:pPr algn="just"/>
            <a:r>
              <a:rPr lang="en-US" sz="1400" dirty="0">
                <a:latin typeface="Times New Roman" panose="02020603050405020304" pitchFamily="18" charset="0"/>
                <a:cs typeface="Times New Roman" panose="02020603050405020304" pitchFamily="18" charset="0"/>
              </a:rPr>
              <a:t>Independent development and testing of modules</a:t>
            </a:r>
          </a:p>
          <a:p>
            <a:pPr algn="just"/>
            <a:r>
              <a:rPr lang="en-US" sz="1400" dirty="0">
                <a:latin typeface="Times New Roman" panose="02020603050405020304" pitchFamily="18" charset="0"/>
                <a:cs typeface="Times New Roman" panose="02020603050405020304" pitchFamily="18" charset="0"/>
              </a:rPr>
              <a:t>Better alignment with real-world financial platforms</a:t>
            </a:r>
          </a:p>
        </p:txBody>
      </p:sp>
      <p:sp>
        <p:nvSpPr>
          <p:cNvPr id="7" name="TextBox 6">
            <a:extLst>
              <a:ext uri="{FF2B5EF4-FFF2-40B4-BE49-F238E27FC236}">
                <a16:creationId xmlns:a16="http://schemas.microsoft.com/office/drawing/2014/main" id="{F3425D0A-F37F-949A-FB11-4D15237230A1}"/>
              </a:ext>
            </a:extLst>
          </p:cNvPr>
          <p:cNvSpPr txBox="1"/>
          <p:nvPr/>
        </p:nvSpPr>
        <p:spPr>
          <a:xfrm>
            <a:off x="5928851" y="4093804"/>
            <a:ext cx="6096000" cy="160043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en-US" sz="1400" b="1" dirty="0">
                <a:latin typeface="Times New Roman" panose="02020603050405020304" pitchFamily="18" charset="0"/>
                <a:cs typeface="Times New Roman" panose="02020603050405020304" pitchFamily="18" charset="0"/>
              </a:rPr>
              <a:t>Drawbacks</a:t>
            </a:r>
          </a:p>
          <a:p>
            <a:endParaRPr lang="en-US" sz="1400" b="1"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Higher architectural complexity compared to monolithic designs</a:t>
            </a:r>
          </a:p>
          <a:p>
            <a:pPr algn="just"/>
            <a:r>
              <a:rPr lang="en-US" sz="1400" dirty="0">
                <a:latin typeface="Times New Roman" panose="02020603050405020304" pitchFamily="18" charset="0"/>
                <a:cs typeface="Times New Roman" panose="02020603050405020304" pitchFamily="18" charset="0"/>
              </a:rPr>
              <a:t>Requires careful definition of interfaces between components</a:t>
            </a:r>
          </a:p>
          <a:p>
            <a:pPr algn="just"/>
            <a:r>
              <a:rPr lang="en-US" sz="1400" dirty="0">
                <a:latin typeface="Times New Roman" panose="02020603050405020304" pitchFamily="18" charset="0"/>
                <a:cs typeface="Times New Roman" panose="02020603050405020304" pitchFamily="18" charset="0"/>
              </a:rPr>
              <a:t>Integration effort is deferred to later phases</a:t>
            </a:r>
          </a:p>
          <a:p>
            <a:pPr algn="just"/>
            <a:r>
              <a:rPr lang="en-US" sz="1400" dirty="0">
                <a:latin typeface="Times New Roman" panose="02020603050405020304" pitchFamily="18" charset="0"/>
                <a:cs typeface="Times New Roman" panose="02020603050405020304" pitchFamily="18" charset="0"/>
              </a:rPr>
              <a:t>These drawbacks are acceptable at this stage since the focus is on design validation and feasibility.</a:t>
            </a:r>
          </a:p>
        </p:txBody>
      </p:sp>
      <p:sp>
        <p:nvSpPr>
          <p:cNvPr id="2" name="Google Shape;121;p2">
            <a:extLst>
              <a:ext uri="{FF2B5EF4-FFF2-40B4-BE49-F238E27FC236}">
                <a16:creationId xmlns:a16="http://schemas.microsoft.com/office/drawing/2014/main" id="{1C1CEF50-1B4D-B5FD-CC8A-D89CB9F4EA2A}"/>
              </a:ext>
            </a:extLst>
          </p:cNvPr>
          <p:cNvSpPr txBox="1"/>
          <p:nvPr/>
        </p:nvSpPr>
        <p:spPr>
          <a:xfrm>
            <a:off x="24674" y="104475"/>
            <a:ext cx="6662056" cy="339662"/>
          </a:xfrm>
          <a:prstGeom prst="rect">
            <a:avLst/>
          </a:prstGeom>
          <a:noFill/>
          <a:ln>
            <a:noFill/>
          </a:ln>
        </p:spPr>
        <p:txBody>
          <a:bodyPr spcFirstLastPara="1" wrap="square" lIns="91425" tIns="45700" rIns="91425" bIns="45700" anchor="ctr" anchorCtr="0">
            <a:noAutofit/>
          </a:bodyPr>
          <a:lstStyle/>
          <a:p>
            <a:pPr lvl="0" algn="ctr">
              <a:buClr>
                <a:srgbClr val="888888"/>
              </a:buClr>
              <a:buSzPts val="1200"/>
            </a:pPr>
            <a:r>
              <a:rPr lang="en-US" altLang="en-US" sz="1200" b="1" dirty="0">
                <a:latin typeface="Times New Roman" panose="02020603050405020304" pitchFamily="18" charset="0"/>
                <a:cs typeface="Times New Roman" panose="02020603050405020304" pitchFamily="18" charset="0"/>
                <a:sym typeface="Times New Roman" panose="02020603050405020304" pitchFamily="18" charset="0"/>
              </a:rPr>
              <a:t>Toward Trustworthy Stock Prediction : A Self-Aware Multimodal Quant AI Framework</a:t>
            </a:r>
            <a:endParaRPr sz="1800" b="1" i="0" u="none" strike="noStrike" cap="none" dirty="0">
              <a:solidFill>
                <a:schemeClr val="dk1"/>
              </a:solidFill>
              <a:latin typeface="Calibri"/>
              <a:ea typeface="Calibri"/>
              <a:cs typeface="Calibri"/>
              <a:sym typeface="Calibri"/>
            </a:endParaRPr>
          </a:p>
        </p:txBody>
      </p:sp>
      <p:sp>
        <p:nvSpPr>
          <p:cNvPr id="4" name="Google Shape;96;p3">
            <a:extLst>
              <a:ext uri="{FF2B5EF4-FFF2-40B4-BE49-F238E27FC236}">
                <a16:creationId xmlns:a16="http://schemas.microsoft.com/office/drawing/2014/main" id="{6032E3C9-D529-24B7-3158-5415037CA5E5}"/>
              </a:ext>
            </a:extLst>
          </p:cNvPr>
          <p:cNvSpPr txBox="1">
            <a:spLocks noChangeArrowheads="1"/>
          </p:cNvSpPr>
          <p:nvPr/>
        </p:nvSpPr>
        <p:spPr bwMode="auto">
          <a:xfrm>
            <a:off x="4084637" y="6547954"/>
            <a:ext cx="4022725" cy="276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45699" tIns="45699" rIns="45699" bIns="45699" anchor="ctr">
            <a:spAutoFit/>
          </a:bodyPr>
          <a:lstStyle>
            <a:lvl1pPr>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Helvetica" panose="020B0604020202020204" pitchFamily="34" charset="0"/>
                <a:sym typeface="Arial" panose="020B0604020202020204" pitchFamily="34" charset="0"/>
              </a:defRPr>
            </a:lvl9pPr>
          </a:lstStyle>
          <a:p>
            <a:pPr algn="ctr" eaLnBrk="1"/>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Adishree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Gupta_Bhumika</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Lokare_Bhavani</a:t>
            </a:r>
            <a:r>
              <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rPr>
              <a:t> </a:t>
            </a:r>
            <a:r>
              <a:rPr lang="en-US" altLang="en-US" sz="1200" dirty="0" err="1">
                <a:solidFill>
                  <a:schemeClr val="bg1"/>
                </a:solidFill>
                <a:latin typeface="Calibri" panose="020F0502020204030204" pitchFamily="34" charset="0"/>
                <a:cs typeface="Calibri" panose="020F0502020204030204" pitchFamily="34" charset="0"/>
                <a:sym typeface="Calibri" panose="020F0502020204030204" pitchFamily="34" charset="0"/>
              </a:rPr>
              <a:t>S_Akshat</a:t>
            </a:r>
            <a:endParaRPr lang="en-US" altLang="en-US" sz="1200" dirty="0">
              <a:solidFill>
                <a:schemeClr val="bg1"/>
              </a:solidFill>
              <a:latin typeface="Calibri" panose="020F0502020204030204" pitchFamily="34" charset="0"/>
              <a:cs typeface="Calibri" panose="020F0502020204030204" pitchFamily="34" charset="0"/>
              <a:sym typeface="Calibri" panose="020F0502020204030204" pitchFamily="34" charset="0"/>
            </a:endParaRPr>
          </a:p>
        </p:txBody>
      </p:sp>
    </p:spTree>
    <p:extLst>
      <p:ext uri="{BB962C8B-B14F-4D97-AF65-F5344CB8AC3E}">
        <p14:creationId xmlns:p14="http://schemas.microsoft.com/office/powerpoint/2010/main" val="2211757358"/>
      </p:ext>
    </p:extLst>
  </p:cSld>
  <p:clrMapOvr>
    <a:masterClrMapping/>
  </p:clrMapOvr>
</p:sld>
</file>

<file path=ppt/theme/theme1.xml><?xml version="1.0" encoding="utf-8"?>
<a:theme xmlns:a="http://schemas.openxmlformats.org/drawingml/2006/main" name="Retrospect">
  <a:themeElements>
    <a:clrScheme name="Retrospect">
      <a:dk1>
        <a:srgbClr val="000000"/>
      </a:dk1>
      <a:lt1>
        <a:srgbClr val="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314</TotalTime>
  <Words>2539</Words>
  <Application>Microsoft Office PowerPoint</Application>
  <PresentationFormat>Widescreen</PresentationFormat>
  <Paragraphs>274</Paragraphs>
  <Slides>17</Slides>
  <Notes>15</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Noto Sans Symbols</vt:lpstr>
      <vt:lpstr>Roboto</vt:lpstr>
      <vt:lpstr>Times New Roman</vt:lpstr>
      <vt:lpstr>Trebuchet MS</vt:lpstr>
      <vt:lpstr>Retrospect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Microsoft account</dc:creator>
  <cp:lastModifiedBy>ADISHREE GUPTA</cp:lastModifiedBy>
  <cp:revision>30</cp:revision>
  <dcterms:created xsi:type="dcterms:W3CDTF">2023-02-02T07:40:50Z</dcterms:created>
  <dcterms:modified xsi:type="dcterms:W3CDTF">2026-01-27T23:29:06Z</dcterms:modified>
</cp:coreProperties>
</file>